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6" r:id="rId11"/>
    <p:sldId id="268" r:id="rId12"/>
    <p:sldId id="269" r:id="rId13"/>
    <p:sldId id="270" r:id="rId14"/>
    <p:sldId id="267" r:id="rId15"/>
    <p:sldId id="271" r:id="rId16"/>
    <p:sldId id="272" r:id="rId17"/>
    <p:sldId id="274" r:id="rId18"/>
    <p:sldId id="273" r:id="rId19"/>
    <p:sldId id="275" r:id="rId20"/>
    <p:sldId id="276" r:id="rId21"/>
    <p:sldId id="277" r:id="rId22"/>
    <p:sldId id="278" r:id="rId23"/>
    <p:sldId id="279" r:id="rId24"/>
    <p:sldId id="280" r:id="rId25"/>
    <p:sldId id="281"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32"/>
  </p:normalViewPr>
  <p:slideViewPr>
    <p:cSldViewPr snapToGrid="0" snapToObjects="1">
      <p:cViewPr>
        <p:scale>
          <a:sx n="75" d="100"/>
          <a:sy n="75" d="100"/>
        </p:scale>
        <p:origin x="760" y="8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23328-1B2B-344A-B6A7-7D3716BD9B5F}" type="datetimeFigureOut">
              <a:rPr lang="en-US" smtClean="0"/>
              <a:t>8/15/21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A2066-1BA9-2449-BB56-71A2EFDA2539}" type="slidenum">
              <a:rPr lang="en-US" smtClean="0"/>
              <a:t>‹#›</a:t>
            </a:fld>
            <a:endParaRPr lang="en-US"/>
          </a:p>
        </p:txBody>
      </p:sp>
    </p:spTree>
    <p:extLst>
      <p:ext uri="{BB962C8B-B14F-4D97-AF65-F5344CB8AC3E}">
        <p14:creationId xmlns:p14="http://schemas.microsoft.com/office/powerpoint/2010/main" val="3891261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B28A0-E6E5-E74F-A988-0C3CDFB6B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FEC426-3AAC-3442-8CB0-C64B78A93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091B8-E875-2546-8697-1F4F109C476E}"/>
              </a:ext>
            </a:extLst>
          </p:cNvPr>
          <p:cNvSpPr>
            <a:spLocks noGrp="1"/>
          </p:cNvSpPr>
          <p:nvPr>
            <p:ph type="dt" sz="half" idx="10"/>
          </p:nvPr>
        </p:nvSpPr>
        <p:spPr/>
        <p:txBody>
          <a:bodyPr/>
          <a:lstStyle/>
          <a:p>
            <a:fld id="{C4CE0117-4C43-994E-931B-2E21B8E7D94E}" type="datetime1">
              <a:rPr lang="en-US" smtClean="0"/>
              <a:t>8/15/21</a:t>
            </a:fld>
            <a:endParaRPr lang="en-US"/>
          </a:p>
        </p:txBody>
      </p:sp>
      <p:sp>
        <p:nvSpPr>
          <p:cNvPr id="5" name="Footer Placeholder 4">
            <a:extLst>
              <a:ext uri="{FF2B5EF4-FFF2-40B4-BE49-F238E27FC236}">
                <a16:creationId xmlns:a16="http://schemas.microsoft.com/office/drawing/2014/main" id="{E0F5B1B5-C00E-3249-B0D4-97585834A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49D02-9249-8345-AB67-DB0D347D98CF}"/>
              </a:ext>
            </a:extLst>
          </p:cNvPr>
          <p:cNvSpPr>
            <a:spLocks noGrp="1"/>
          </p:cNvSpPr>
          <p:nvPr>
            <p:ph type="sldNum" sz="quarter" idx="12"/>
          </p:nvPr>
        </p:nvSpPr>
        <p:spPr/>
        <p:txBody>
          <a:bodyPr/>
          <a:lstStyle/>
          <a:p>
            <a:fld id="{E82A70C6-5276-8041-BE68-5BBD6B8C2727}" type="slidenum">
              <a:rPr lang="en-US" smtClean="0"/>
              <a:t>‹#›</a:t>
            </a:fld>
            <a:endParaRPr lang="en-US"/>
          </a:p>
        </p:txBody>
      </p:sp>
    </p:spTree>
    <p:extLst>
      <p:ext uri="{BB962C8B-B14F-4D97-AF65-F5344CB8AC3E}">
        <p14:creationId xmlns:p14="http://schemas.microsoft.com/office/powerpoint/2010/main" val="3215711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9B60-6446-DD40-9B8D-65756EE784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027B20-9A97-4F41-A965-18653E4F06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A1AF7-F994-764B-93F8-41C649544136}"/>
              </a:ext>
            </a:extLst>
          </p:cNvPr>
          <p:cNvSpPr>
            <a:spLocks noGrp="1"/>
          </p:cNvSpPr>
          <p:nvPr>
            <p:ph type="dt" sz="half" idx="10"/>
          </p:nvPr>
        </p:nvSpPr>
        <p:spPr/>
        <p:txBody>
          <a:bodyPr/>
          <a:lstStyle/>
          <a:p>
            <a:fld id="{563DD5AC-8ACB-D54D-A9C0-92291268C75E}" type="datetime1">
              <a:rPr lang="en-US" smtClean="0"/>
              <a:t>8/15/21</a:t>
            </a:fld>
            <a:endParaRPr lang="en-US"/>
          </a:p>
        </p:txBody>
      </p:sp>
      <p:sp>
        <p:nvSpPr>
          <p:cNvPr id="5" name="Footer Placeholder 4">
            <a:extLst>
              <a:ext uri="{FF2B5EF4-FFF2-40B4-BE49-F238E27FC236}">
                <a16:creationId xmlns:a16="http://schemas.microsoft.com/office/drawing/2014/main" id="{120BF8A3-3017-1F4E-8B28-F37BEEC3F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5FEE7-9BA9-F041-BF3E-23B2861CA307}"/>
              </a:ext>
            </a:extLst>
          </p:cNvPr>
          <p:cNvSpPr>
            <a:spLocks noGrp="1"/>
          </p:cNvSpPr>
          <p:nvPr>
            <p:ph type="sldNum" sz="quarter" idx="12"/>
          </p:nvPr>
        </p:nvSpPr>
        <p:spPr/>
        <p:txBody>
          <a:bodyPr/>
          <a:lstStyle/>
          <a:p>
            <a:fld id="{E82A70C6-5276-8041-BE68-5BBD6B8C2727}" type="slidenum">
              <a:rPr lang="en-US" smtClean="0"/>
              <a:t>‹#›</a:t>
            </a:fld>
            <a:endParaRPr lang="en-US"/>
          </a:p>
        </p:txBody>
      </p:sp>
    </p:spTree>
    <p:extLst>
      <p:ext uri="{BB962C8B-B14F-4D97-AF65-F5344CB8AC3E}">
        <p14:creationId xmlns:p14="http://schemas.microsoft.com/office/powerpoint/2010/main" val="1590230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4C9F27-2C71-1F42-93FA-B7104BBBE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35BBF9-DE58-5540-9F7F-3BBC5DBFB2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7F9930-9368-B049-BED7-279ECE5DCB2B}"/>
              </a:ext>
            </a:extLst>
          </p:cNvPr>
          <p:cNvSpPr>
            <a:spLocks noGrp="1"/>
          </p:cNvSpPr>
          <p:nvPr>
            <p:ph type="dt" sz="half" idx="10"/>
          </p:nvPr>
        </p:nvSpPr>
        <p:spPr/>
        <p:txBody>
          <a:bodyPr/>
          <a:lstStyle/>
          <a:p>
            <a:fld id="{C7E603CA-8920-AD4B-8400-B9E3D854BBB8}" type="datetime1">
              <a:rPr lang="en-US" smtClean="0"/>
              <a:t>8/15/21</a:t>
            </a:fld>
            <a:endParaRPr lang="en-US"/>
          </a:p>
        </p:txBody>
      </p:sp>
      <p:sp>
        <p:nvSpPr>
          <p:cNvPr id="5" name="Footer Placeholder 4">
            <a:extLst>
              <a:ext uri="{FF2B5EF4-FFF2-40B4-BE49-F238E27FC236}">
                <a16:creationId xmlns:a16="http://schemas.microsoft.com/office/drawing/2014/main" id="{2B63D07A-37CB-D344-B8DF-99F512028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8257B-3E70-124F-9FF4-42AB6CF098A0}"/>
              </a:ext>
            </a:extLst>
          </p:cNvPr>
          <p:cNvSpPr>
            <a:spLocks noGrp="1"/>
          </p:cNvSpPr>
          <p:nvPr>
            <p:ph type="sldNum" sz="quarter" idx="12"/>
          </p:nvPr>
        </p:nvSpPr>
        <p:spPr/>
        <p:txBody>
          <a:bodyPr/>
          <a:lstStyle/>
          <a:p>
            <a:fld id="{E82A70C6-5276-8041-BE68-5BBD6B8C2727}" type="slidenum">
              <a:rPr lang="en-US" smtClean="0"/>
              <a:t>‹#›</a:t>
            </a:fld>
            <a:endParaRPr lang="en-US"/>
          </a:p>
        </p:txBody>
      </p:sp>
    </p:spTree>
    <p:extLst>
      <p:ext uri="{BB962C8B-B14F-4D97-AF65-F5344CB8AC3E}">
        <p14:creationId xmlns:p14="http://schemas.microsoft.com/office/powerpoint/2010/main" val="789475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F826C-5B03-C943-81ED-834BCB5F06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EC8F6-E9A1-7940-94E3-974AAC29C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3CFB1-1400-7943-B266-DD90D0E8D6D9}"/>
              </a:ext>
            </a:extLst>
          </p:cNvPr>
          <p:cNvSpPr>
            <a:spLocks noGrp="1"/>
          </p:cNvSpPr>
          <p:nvPr>
            <p:ph type="dt" sz="half" idx="10"/>
          </p:nvPr>
        </p:nvSpPr>
        <p:spPr/>
        <p:txBody>
          <a:bodyPr/>
          <a:lstStyle/>
          <a:p>
            <a:fld id="{D2A53250-1BCA-9F45-A06E-A2BF13329FCB}" type="datetime1">
              <a:rPr lang="en-US" smtClean="0"/>
              <a:t>8/15/21</a:t>
            </a:fld>
            <a:endParaRPr lang="en-US"/>
          </a:p>
        </p:txBody>
      </p:sp>
      <p:sp>
        <p:nvSpPr>
          <p:cNvPr id="5" name="Footer Placeholder 4">
            <a:extLst>
              <a:ext uri="{FF2B5EF4-FFF2-40B4-BE49-F238E27FC236}">
                <a16:creationId xmlns:a16="http://schemas.microsoft.com/office/drawing/2014/main" id="{D2720C7D-1D1E-974F-B1D5-23E97F8C4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BF9DB5-DC78-C346-9E9B-9BB469CF0A0A}"/>
              </a:ext>
            </a:extLst>
          </p:cNvPr>
          <p:cNvSpPr>
            <a:spLocks noGrp="1"/>
          </p:cNvSpPr>
          <p:nvPr>
            <p:ph type="sldNum" sz="quarter" idx="12"/>
          </p:nvPr>
        </p:nvSpPr>
        <p:spPr/>
        <p:txBody>
          <a:bodyPr/>
          <a:lstStyle/>
          <a:p>
            <a:fld id="{E82A70C6-5276-8041-BE68-5BBD6B8C2727}" type="slidenum">
              <a:rPr lang="en-US" smtClean="0"/>
              <a:t>‹#›</a:t>
            </a:fld>
            <a:endParaRPr lang="en-US"/>
          </a:p>
        </p:txBody>
      </p:sp>
    </p:spTree>
    <p:extLst>
      <p:ext uri="{BB962C8B-B14F-4D97-AF65-F5344CB8AC3E}">
        <p14:creationId xmlns:p14="http://schemas.microsoft.com/office/powerpoint/2010/main" val="45466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0A476-0556-D540-B1FC-34BCD2EE45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C34237-71C2-304F-87E6-EDB562CCF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1F7E66-9C89-0A49-8F41-FC38176AEE7B}"/>
              </a:ext>
            </a:extLst>
          </p:cNvPr>
          <p:cNvSpPr>
            <a:spLocks noGrp="1"/>
          </p:cNvSpPr>
          <p:nvPr>
            <p:ph type="dt" sz="half" idx="10"/>
          </p:nvPr>
        </p:nvSpPr>
        <p:spPr/>
        <p:txBody>
          <a:bodyPr/>
          <a:lstStyle/>
          <a:p>
            <a:fld id="{81D38550-5C28-ED4C-9D83-217AEFF09B75}" type="datetime1">
              <a:rPr lang="en-US" smtClean="0"/>
              <a:t>8/15/21</a:t>
            </a:fld>
            <a:endParaRPr lang="en-US"/>
          </a:p>
        </p:txBody>
      </p:sp>
      <p:sp>
        <p:nvSpPr>
          <p:cNvPr id="5" name="Footer Placeholder 4">
            <a:extLst>
              <a:ext uri="{FF2B5EF4-FFF2-40B4-BE49-F238E27FC236}">
                <a16:creationId xmlns:a16="http://schemas.microsoft.com/office/drawing/2014/main" id="{A0BC549A-31B8-F948-BEFF-CB214F788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221F8-91E6-0B4C-B1EE-774181CEFA7C}"/>
              </a:ext>
            </a:extLst>
          </p:cNvPr>
          <p:cNvSpPr>
            <a:spLocks noGrp="1"/>
          </p:cNvSpPr>
          <p:nvPr>
            <p:ph type="sldNum" sz="quarter" idx="12"/>
          </p:nvPr>
        </p:nvSpPr>
        <p:spPr/>
        <p:txBody>
          <a:bodyPr/>
          <a:lstStyle/>
          <a:p>
            <a:fld id="{E82A70C6-5276-8041-BE68-5BBD6B8C2727}" type="slidenum">
              <a:rPr lang="en-US" smtClean="0"/>
              <a:t>‹#›</a:t>
            </a:fld>
            <a:endParaRPr lang="en-US"/>
          </a:p>
        </p:txBody>
      </p:sp>
    </p:spTree>
    <p:extLst>
      <p:ext uri="{BB962C8B-B14F-4D97-AF65-F5344CB8AC3E}">
        <p14:creationId xmlns:p14="http://schemas.microsoft.com/office/powerpoint/2010/main" val="912290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199E-8BE2-C341-8DEA-F415F39744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1E02A-D336-1343-9315-6E4E0E2600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387865-DCB1-1C44-9D81-0E5973026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D9CCD6-6AAD-2143-AF80-F93DBA36AE3E}"/>
              </a:ext>
            </a:extLst>
          </p:cNvPr>
          <p:cNvSpPr>
            <a:spLocks noGrp="1"/>
          </p:cNvSpPr>
          <p:nvPr>
            <p:ph type="dt" sz="half" idx="10"/>
          </p:nvPr>
        </p:nvSpPr>
        <p:spPr/>
        <p:txBody>
          <a:bodyPr/>
          <a:lstStyle/>
          <a:p>
            <a:fld id="{CB236E0A-573E-0B46-A23F-F2E89880ED26}" type="datetime1">
              <a:rPr lang="en-US" smtClean="0"/>
              <a:t>8/15/21</a:t>
            </a:fld>
            <a:endParaRPr lang="en-US"/>
          </a:p>
        </p:txBody>
      </p:sp>
      <p:sp>
        <p:nvSpPr>
          <p:cNvPr id="6" name="Footer Placeholder 5">
            <a:extLst>
              <a:ext uri="{FF2B5EF4-FFF2-40B4-BE49-F238E27FC236}">
                <a16:creationId xmlns:a16="http://schemas.microsoft.com/office/drawing/2014/main" id="{3E9B4312-7842-5048-8CE9-44C7F3FA2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3BAE1-D29E-554D-9FA8-C28D485F5D07}"/>
              </a:ext>
            </a:extLst>
          </p:cNvPr>
          <p:cNvSpPr>
            <a:spLocks noGrp="1"/>
          </p:cNvSpPr>
          <p:nvPr>
            <p:ph type="sldNum" sz="quarter" idx="12"/>
          </p:nvPr>
        </p:nvSpPr>
        <p:spPr/>
        <p:txBody>
          <a:bodyPr/>
          <a:lstStyle/>
          <a:p>
            <a:fld id="{E82A70C6-5276-8041-BE68-5BBD6B8C2727}" type="slidenum">
              <a:rPr lang="en-US" smtClean="0"/>
              <a:t>‹#›</a:t>
            </a:fld>
            <a:endParaRPr lang="en-US"/>
          </a:p>
        </p:txBody>
      </p:sp>
    </p:spTree>
    <p:extLst>
      <p:ext uri="{BB962C8B-B14F-4D97-AF65-F5344CB8AC3E}">
        <p14:creationId xmlns:p14="http://schemas.microsoft.com/office/powerpoint/2010/main" val="3931011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CCC5F-C14A-9944-8614-8F7765FF8A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F7DB21-753D-4E49-8B0B-BA9F992B38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DFB0BF-F21C-AB4E-A50F-EBAF704E1C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2B5DA5-5F17-6945-9E63-45F8A89D79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21BAA3-719B-FB40-A8EF-911A085EE2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FE51CD-373E-704A-B8BB-E52268E8882E}"/>
              </a:ext>
            </a:extLst>
          </p:cNvPr>
          <p:cNvSpPr>
            <a:spLocks noGrp="1"/>
          </p:cNvSpPr>
          <p:nvPr>
            <p:ph type="dt" sz="half" idx="10"/>
          </p:nvPr>
        </p:nvSpPr>
        <p:spPr/>
        <p:txBody>
          <a:bodyPr/>
          <a:lstStyle/>
          <a:p>
            <a:fld id="{02FBC216-AC92-AD4A-9BDF-1171A08C2CCB}" type="datetime1">
              <a:rPr lang="en-US" smtClean="0"/>
              <a:t>8/15/21</a:t>
            </a:fld>
            <a:endParaRPr lang="en-US"/>
          </a:p>
        </p:txBody>
      </p:sp>
      <p:sp>
        <p:nvSpPr>
          <p:cNvPr id="8" name="Footer Placeholder 7">
            <a:extLst>
              <a:ext uri="{FF2B5EF4-FFF2-40B4-BE49-F238E27FC236}">
                <a16:creationId xmlns:a16="http://schemas.microsoft.com/office/drawing/2014/main" id="{96DB42D8-0521-7F48-B22A-0500D0C430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419C5F-C238-8244-B6AD-C3B705E6998B}"/>
              </a:ext>
            </a:extLst>
          </p:cNvPr>
          <p:cNvSpPr>
            <a:spLocks noGrp="1"/>
          </p:cNvSpPr>
          <p:nvPr>
            <p:ph type="sldNum" sz="quarter" idx="12"/>
          </p:nvPr>
        </p:nvSpPr>
        <p:spPr/>
        <p:txBody>
          <a:bodyPr/>
          <a:lstStyle/>
          <a:p>
            <a:fld id="{E82A70C6-5276-8041-BE68-5BBD6B8C2727}" type="slidenum">
              <a:rPr lang="en-US" smtClean="0"/>
              <a:t>‹#›</a:t>
            </a:fld>
            <a:endParaRPr lang="en-US"/>
          </a:p>
        </p:txBody>
      </p:sp>
    </p:spTree>
    <p:extLst>
      <p:ext uri="{BB962C8B-B14F-4D97-AF65-F5344CB8AC3E}">
        <p14:creationId xmlns:p14="http://schemas.microsoft.com/office/powerpoint/2010/main" val="1621397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324B8-D7D2-2E49-9255-8F355CEE48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F694E0-6D31-D149-AD0E-EF6276AC35BE}"/>
              </a:ext>
            </a:extLst>
          </p:cNvPr>
          <p:cNvSpPr>
            <a:spLocks noGrp="1"/>
          </p:cNvSpPr>
          <p:nvPr>
            <p:ph type="dt" sz="half" idx="10"/>
          </p:nvPr>
        </p:nvSpPr>
        <p:spPr/>
        <p:txBody>
          <a:bodyPr/>
          <a:lstStyle/>
          <a:p>
            <a:fld id="{9D54F24F-74BE-3F49-BBD3-1338780F9DD3}" type="datetime1">
              <a:rPr lang="en-US" smtClean="0"/>
              <a:t>8/15/21</a:t>
            </a:fld>
            <a:endParaRPr lang="en-US"/>
          </a:p>
        </p:txBody>
      </p:sp>
      <p:sp>
        <p:nvSpPr>
          <p:cNvPr id="4" name="Footer Placeholder 3">
            <a:extLst>
              <a:ext uri="{FF2B5EF4-FFF2-40B4-BE49-F238E27FC236}">
                <a16:creationId xmlns:a16="http://schemas.microsoft.com/office/drawing/2014/main" id="{24A82CE1-8786-C54E-B67B-6092F1AA4A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BE9A10-1CBE-5649-9315-D17E98351590}"/>
              </a:ext>
            </a:extLst>
          </p:cNvPr>
          <p:cNvSpPr>
            <a:spLocks noGrp="1"/>
          </p:cNvSpPr>
          <p:nvPr>
            <p:ph type="sldNum" sz="quarter" idx="12"/>
          </p:nvPr>
        </p:nvSpPr>
        <p:spPr/>
        <p:txBody>
          <a:bodyPr/>
          <a:lstStyle/>
          <a:p>
            <a:fld id="{E82A70C6-5276-8041-BE68-5BBD6B8C2727}" type="slidenum">
              <a:rPr lang="en-US" smtClean="0"/>
              <a:t>‹#›</a:t>
            </a:fld>
            <a:endParaRPr lang="en-US"/>
          </a:p>
        </p:txBody>
      </p:sp>
    </p:spTree>
    <p:extLst>
      <p:ext uri="{BB962C8B-B14F-4D97-AF65-F5344CB8AC3E}">
        <p14:creationId xmlns:p14="http://schemas.microsoft.com/office/powerpoint/2010/main" val="302341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A6FAEB-61D4-574C-B0D2-9F4E8D824D1E}"/>
              </a:ext>
            </a:extLst>
          </p:cNvPr>
          <p:cNvSpPr>
            <a:spLocks noGrp="1"/>
          </p:cNvSpPr>
          <p:nvPr>
            <p:ph type="dt" sz="half" idx="10"/>
          </p:nvPr>
        </p:nvSpPr>
        <p:spPr/>
        <p:txBody>
          <a:bodyPr/>
          <a:lstStyle/>
          <a:p>
            <a:fld id="{44B4C628-BA20-1C49-8BDB-5ED943CEED3E}" type="datetime1">
              <a:rPr lang="en-US" smtClean="0"/>
              <a:t>8/15/21</a:t>
            </a:fld>
            <a:endParaRPr lang="en-US"/>
          </a:p>
        </p:txBody>
      </p:sp>
      <p:sp>
        <p:nvSpPr>
          <p:cNvPr id="3" name="Footer Placeholder 2">
            <a:extLst>
              <a:ext uri="{FF2B5EF4-FFF2-40B4-BE49-F238E27FC236}">
                <a16:creationId xmlns:a16="http://schemas.microsoft.com/office/drawing/2014/main" id="{9B296A6F-2225-C040-8344-91A2D7B093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68A1C8-E797-7741-9C2A-3D37E926ACAE}"/>
              </a:ext>
            </a:extLst>
          </p:cNvPr>
          <p:cNvSpPr>
            <a:spLocks noGrp="1"/>
          </p:cNvSpPr>
          <p:nvPr>
            <p:ph type="sldNum" sz="quarter" idx="12"/>
          </p:nvPr>
        </p:nvSpPr>
        <p:spPr/>
        <p:txBody>
          <a:bodyPr/>
          <a:lstStyle/>
          <a:p>
            <a:fld id="{E82A70C6-5276-8041-BE68-5BBD6B8C2727}" type="slidenum">
              <a:rPr lang="en-US" smtClean="0"/>
              <a:t>‹#›</a:t>
            </a:fld>
            <a:endParaRPr lang="en-US"/>
          </a:p>
        </p:txBody>
      </p:sp>
    </p:spTree>
    <p:extLst>
      <p:ext uri="{BB962C8B-B14F-4D97-AF65-F5344CB8AC3E}">
        <p14:creationId xmlns:p14="http://schemas.microsoft.com/office/powerpoint/2010/main" val="26842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A0CBA-8346-014E-8EE4-57D2AD1C65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CBF668-396F-034D-B279-C783C9F4A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DC14E1-0F47-C944-BE1C-ACC361319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25611-8960-F84D-957D-04E489B44725}"/>
              </a:ext>
            </a:extLst>
          </p:cNvPr>
          <p:cNvSpPr>
            <a:spLocks noGrp="1"/>
          </p:cNvSpPr>
          <p:nvPr>
            <p:ph type="dt" sz="half" idx="10"/>
          </p:nvPr>
        </p:nvSpPr>
        <p:spPr/>
        <p:txBody>
          <a:bodyPr/>
          <a:lstStyle/>
          <a:p>
            <a:fld id="{D259820F-E650-4243-BD35-03A3AFB712B2}" type="datetime1">
              <a:rPr lang="en-US" smtClean="0"/>
              <a:t>8/15/21</a:t>
            </a:fld>
            <a:endParaRPr lang="en-US"/>
          </a:p>
        </p:txBody>
      </p:sp>
      <p:sp>
        <p:nvSpPr>
          <p:cNvPr id="6" name="Footer Placeholder 5">
            <a:extLst>
              <a:ext uri="{FF2B5EF4-FFF2-40B4-BE49-F238E27FC236}">
                <a16:creationId xmlns:a16="http://schemas.microsoft.com/office/drawing/2014/main" id="{00089F46-7F4E-4D44-ABD8-F031CD9864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670DB-DEE7-624E-B4BE-5A6BD5CB0A85}"/>
              </a:ext>
            </a:extLst>
          </p:cNvPr>
          <p:cNvSpPr>
            <a:spLocks noGrp="1"/>
          </p:cNvSpPr>
          <p:nvPr>
            <p:ph type="sldNum" sz="quarter" idx="12"/>
          </p:nvPr>
        </p:nvSpPr>
        <p:spPr/>
        <p:txBody>
          <a:bodyPr/>
          <a:lstStyle/>
          <a:p>
            <a:fld id="{E82A70C6-5276-8041-BE68-5BBD6B8C2727}" type="slidenum">
              <a:rPr lang="en-US" smtClean="0"/>
              <a:t>‹#›</a:t>
            </a:fld>
            <a:endParaRPr lang="en-US"/>
          </a:p>
        </p:txBody>
      </p:sp>
    </p:spTree>
    <p:extLst>
      <p:ext uri="{BB962C8B-B14F-4D97-AF65-F5344CB8AC3E}">
        <p14:creationId xmlns:p14="http://schemas.microsoft.com/office/powerpoint/2010/main" val="3184869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278C-914B-E744-A22E-756F55EB5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78E819-73A5-4642-BEFE-26803A8F74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054D5A-FAF1-3B4A-B367-A8ED4EE79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4F2A1-ABAD-DA4A-9E41-18452D5BA878}"/>
              </a:ext>
            </a:extLst>
          </p:cNvPr>
          <p:cNvSpPr>
            <a:spLocks noGrp="1"/>
          </p:cNvSpPr>
          <p:nvPr>
            <p:ph type="dt" sz="half" idx="10"/>
          </p:nvPr>
        </p:nvSpPr>
        <p:spPr/>
        <p:txBody>
          <a:bodyPr/>
          <a:lstStyle/>
          <a:p>
            <a:fld id="{41D82954-3AC1-D843-A423-EAE38DED5C36}" type="datetime1">
              <a:rPr lang="en-US" smtClean="0"/>
              <a:t>8/15/21</a:t>
            </a:fld>
            <a:endParaRPr lang="en-US"/>
          </a:p>
        </p:txBody>
      </p:sp>
      <p:sp>
        <p:nvSpPr>
          <p:cNvPr id="6" name="Footer Placeholder 5">
            <a:extLst>
              <a:ext uri="{FF2B5EF4-FFF2-40B4-BE49-F238E27FC236}">
                <a16:creationId xmlns:a16="http://schemas.microsoft.com/office/drawing/2014/main" id="{17F45BFD-7BFA-594E-AD61-324D5EDA2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B40209-7200-5C49-A60E-FE150B3F7B0D}"/>
              </a:ext>
            </a:extLst>
          </p:cNvPr>
          <p:cNvSpPr>
            <a:spLocks noGrp="1"/>
          </p:cNvSpPr>
          <p:nvPr>
            <p:ph type="sldNum" sz="quarter" idx="12"/>
          </p:nvPr>
        </p:nvSpPr>
        <p:spPr/>
        <p:txBody>
          <a:bodyPr/>
          <a:lstStyle/>
          <a:p>
            <a:fld id="{E82A70C6-5276-8041-BE68-5BBD6B8C2727}" type="slidenum">
              <a:rPr lang="en-US" smtClean="0"/>
              <a:t>‹#›</a:t>
            </a:fld>
            <a:endParaRPr lang="en-US"/>
          </a:p>
        </p:txBody>
      </p:sp>
    </p:spTree>
    <p:extLst>
      <p:ext uri="{BB962C8B-B14F-4D97-AF65-F5344CB8AC3E}">
        <p14:creationId xmlns:p14="http://schemas.microsoft.com/office/powerpoint/2010/main" val="377710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19A64D-F618-664E-95ED-2D8A17B5CB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2354C1-D489-D742-B16F-6D6671F2BD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41C303-AA85-0347-A87C-66F1A019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416C5-0B9B-0947-92EC-C4E3B22888CD}" type="datetime1">
              <a:rPr lang="en-US" smtClean="0"/>
              <a:t>8/15/21</a:t>
            </a:fld>
            <a:endParaRPr lang="en-US"/>
          </a:p>
        </p:txBody>
      </p:sp>
      <p:sp>
        <p:nvSpPr>
          <p:cNvPr id="5" name="Footer Placeholder 4">
            <a:extLst>
              <a:ext uri="{FF2B5EF4-FFF2-40B4-BE49-F238E27FC236}">
                <a16:creationId xmlns:a16="http://schemas.microsoft.com/office/drawing/2014/main" id="{18755B61-32B8-3245-85BF-B04059A48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090496-F7D5-8F47-93C5-9EBA82908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A70C6-5276-8041-BE68-5BBD6B8C2727}" type="slidenum">
              <a:rPr lang="en-US" smtClean="0"/>
              <a:t>‹#›</a:t>
            </a:fld>
            <a:endParaRPr lang="en-US"/>
          </a:p>
        </p:txBody>
      </p:sp>
    </p:spTree>
    <p:extLst>
      <p:ext uri="{BB962C8B-B14F-4D97-AF65-F5344CB8AC3E}">
        <p14:creationId xmlns:p14="http://schemas.microsoft.com/office/powerpoint/2010/main" val="2957437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0C036-4FF2-5A42-86C2-F085C6ED3273}"/>
              </a:ext>
            </a:extLst>
          </p:cNvPr>
          <p:cNvSpPr>
            <a:spLocks noGrp="1"/>
          </p:cNvSpPr>
          <p:nvPr>
            <p:ph type="ctrTitle"/>
          </p:nvPr>
        </p:nvSpPr>
        <p:spPr>
          <a:xfrm>
            <a:off x="674237" y="914400"/>
            <a:ext cx="3657600" cy="2887579"/>
          </a:xfrm>
        </p:spPr>
        <p:txBody>
          <a:bodyPr>
            <a:normAutofit/>
          </a:bodyPr>
          <a:lstStyle/>
          <a:p>
            <a:r>
              <a:rPr lang="en-US" sz="4800">
                <a:solidFill>
                  <a:srgbClr val="FFFFFF"/>
                </a:solidFill>
              </a:rPr>
              <a:t>How to Build Your True Net Worth</a:t>
            </a:r>
          </a:p>
        </p:txBody>
      </p:sp>
      <p:sp>
        <p:nvSpPr>
          <p:cNvPr id="3" name="Subtitle 2">
            <a:extLst>
              <a:ext uri="{FF2B5EF4-FFF2-40B4-BE49-F238E27FC236}">
                <a16:creationId xmlns:a16="http://schemas.microsoft.com/office/drawing/2014/main" id="{957E043F-8250-994A-AC6E-4E947E82A45B}"/>
              </a:ext>
            </a:extLst>
          </p:cNvPr>
          <p:cNvSpPr>
            <a:spLocks noGrp="1"/>
          </p:cNvSpPr>
          <p:nvPr>
            <p:ph type="subTitle" idx="1"/>
          </p:nvPr>
        </p:nvSpPr>
        <p:spPr>
          <a:xfrm>
            <a:off x="674237" y="4170501"/>
            <a:ext cx="3657600" cy="1525597"/>
          </a:xfrm>
        </p:spPr>
        <p:txBody>
          <a:bodyPr>
            <a:normAutofit/>
          </a:bodyPr>
          <a:lstStyle/>
          <a:p>
            <a:r>
              <a:rPr lang="en-US" sz="2000">
                <a:solidFill>
                  <a:srgbClr val="FFFFFF"/>
                </a:solidFill>
              </a:rPr>
              <a:t>Kyle Beveridge</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4" descr="A picture containing calendar&#10;&#10;Description automatically generated">
            <a:extLst>
              <a:ext uri="{FF2B5EF4-FFF2-40B4-BE49-F238E27FC236}">
                <a16:creationId xmlns:a16="http://schemas.microsoft.com/office/drawing/2014/main" id="{6752E3C8-BE6E-A142-AFED-153B13E718BA}"/>
              </a:ext>
            </a:extLst>
          </p:cNvPr>
          <p:cNvPicPr>
            <a:picLocks noChangeAspect="1"/>
          </p:cNvPicPr>
          <p:nvPr/>
        </p:nvPicPr>
        <p:blipFill rotWithShape="1">
          <a:blip r:embed="rId2"/>
          <a:srcRect l="13718" t="42577" r="13881" b="14739"/>
          <a:stretch/>
        </p:blipFill>
        <p:spPr>
          <a:xfrm>
            <a:off x="5153822" y="538854"/>
            <a:ext cx="6553545" cy="5788233"/>
          </a:xfrm>
          <a:prstGeom prst="rect">
            <a:avLst/>
          </a:prstGeom>
        </p:spPr>
      </p:pic>
    </p:spTree>
    <p:extLst>
      <p:ext uri="{BB962C8B-B14F-4D97-AF65-F5344CB8AC3E}">
        <p14:creationId xmlns:p14="http://schemas.microsoft.com/office/powerpoint/2010/main" val="4036925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0EB97-8371-8246-BE5A-C9BB7B3ED407}"/>
              </a:ext>
            </a:extLst>
          </p:cNvPr>
          <p:cNvSpPr>
            <a:spLocks noGrp="1"/>
          </p:cNvSpPr>
          <p:nvPr>
            <p:ph type="title"/>
          </p:nvPr>
        </p:nvSpPr>
        <p:spPr>
          <a:xfrm>
            <a:off x="1028700" y="1967266"/>
            <a:ext cx="2628900" cy="2940503"/>
          </a:xfrm>
          <a:noFill/>
        </p:spPr>
        <p:txBody>
          <a:bodyPr vert="horz" lIns="91440" tIns="45720" rIns="91440" bIns="45720" rtlCol="0" anchor="ctr">
            <a:normAutofit/>
          </a:bodyPr>
          <a:lstStyle/>
          <a:p>
            <a:pPr algn="ctr"/>
            <a:r>
              <a:rPr lang="en-US" sz="3100" kern="1200" dirty="0">
                <a:solidFill>
                  <a:srgbClr val="FFFFFF"/>
                </a:solidFill>
                <a:latin typeface="+mn-lt"/>
                <a:ea typeface="+mj-ea"/>
                <a:cs typeface="+mj-cs"/>
              </a:rPr>
              <a:t>Hypothetical Mutual Fund Growth of </a:t>
            </a:r>
            <a:br>
              <a:rPr lang="en-US" sz="3100" kern="1200" dirty="0">
                <a:solidFill>
                  <a:srgbClr val="FFFFFF"/>
                </a:solidFill>
                <a:latin typeface="+mn-lt"/>
                <a:ea typeface="+mj-ea"/>
                <a:cs typeface="+mj-cs"/>
              </a:rPr>
            </a:br>
            <a:r>
              <a:rPr lang="en-US" sz="3100" kern="1200" dirty="0">
                <a:solidFill>
                  <a:srgbClr val="FFFFFF"/>
                </a:solidFill>
                <a:latin typeface="+mn-lt"/>
                <a:ea typeface="+mj-ea"/>
                <a:cs typeface="+mj-cs"/>
              </a:rPr>
              <a:t>$50 per Month</a:t>
            </a:r>
            <a:br>
              <a:rPr lang="en-US" sz="3100" kern="1200" dirty="0">
                <a:solidFill>
                  <a:srgbClr val="FFFFFF"/>
                </a:solidFill>
                <a:latin typeface="+mn-lt"/>
                <a:ea typeface="+mj-ea"/>
                <a:cs typeface="+mj-cs"/>
              </a:rPr>
            </a:br>
            <a:endParaRPr lang="en-US" sz="3100" kern="1200" dirty="0">
              <a:solidFill>
                <a:srgbClr val="FFFFFF"/>
              </a:solidFill>
              <a:latin typeface="+mn-lt"/>
              <a:ea typeface="+mj-ea"/>
              <a:cs typeface="+mj-cs"/>
            </a:endParaRPr>
          </a:p>
        </p:txBody>
      </p:sp>
      <p:pic>
        <p:nvPicPr>
          <p:cNvPr id="6" name="Content Placeholder 5" descr="Graphical user interface, text, application&#10;&#10;Description automatically generated">
            <a:extLst>
              <a:ext uri="{FF2B5EF4-FFF2-40B4-BE49-F238E27FC236}">
                <a16:creationId xmlns:a16="http://schemas.microsoft.com/office/drawing/2014/main" id="{A26245C8-E59B-3B4A-9C9F-FC834B9B8A04}"/>
              </a:ext>
            </a:extLst>
          </p:cNvPr>
          <p:cNvPicPr>
            <a:picLocks noChangeAspect="1"/>
          </p:cNvPicPr>
          <p:nvPr/>
        </p:nvPicPr>
        <p:blipFill rotWithShape="1">
          <a:blip r:embed="rId2"/>
          <a:srcRect l="29400" t="27205" r="44988" b="11906"/>
          <a:stretch/>
        </p:blipFill>
        <p:spPr>
          <a:xfrm rot="5400000">
            <a:off x="5747625" y="-301499"/>
            <a:ext cx="5021357" cy="7460998"/>
          </a:xfrm>
          <a:prstGeom prst="rect">
            <a:avLst/>
          </a:prstGeom>
        </p:spPr>
      </p:pic>
      <p:sp>
        <p:nvSpPr>
          <p:cNvPr id="4" name="Slide Number Placeholder 3">
            <a:extLst>
              <a:ext uri="{FF2B5EF4-FFF2-40B4-BE49-F238E27FC236}">
                <a16:creationId xmlns:a16="http://schemas.microsoft.com/office/drawing/2014/main" id="{795DCBD4-C6C3-CA4B-AAC9-87E5A3E7CBD4}"/>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E82A70C6-5276-8041-BE68-5BBD6B8C2727}" type="slidenum">
              <a:rPr lang="en-US">
                <a:solidFill>
                  <a:schemeClr val="tx1">
                    <a:alpha val="80000"/>
                  </a:schemeClr>
                </a:solidFill>
              </a:rPr>
              <a:pPr>
                <a:spcAft>
                  <a:spcPts val="600"/>
                </a:spcAft>
              </a:pPr>
              <a:t>10</a:t>
            </a:fld>
            <a:endParaRPr lang="en-US">
              <a:solidFill>
                <a:schemeClr val="tx1">
                  <a:alpha val="80000"/>
                </a:schemeClr>
              </a:solidFill>
            </a:endParaRPr>
          </a:p>
        </p:txBody>
      </p:sp>
    </p:spTree>
    <p:extLst>
      <p:ext uri="{BB962C8B-B14F-4D97-AF65-F5344CB8AC3E}">
        <p14:creationId xmlns:p14="http://schemas.microsoft.com/office/powerpoint/2010/main" val="2590815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ical user interface, text, application, Word&#10;&#10;Description automatically generated">
            <a:extLst>
              <a:ext uri="{FF2B5EF4-FFF2-40B4-BE49-F238E27FC236}">
                <a16:creationId xmlns:a16="http://schemas.microsoft.com/office/drawing/2014/main" id="{B530E72B-370F-D041-B01D-C9101D2A64B4}"/>
              </a:ext>
            </a:extLst>
          </p:cNvPr>
          <p:cNvPicPr>
            <a:picLocks noGrp="1" noChangeAspect="1"/>
          </p:cNvPicPr>
          <p:nvPr>
            <p:ph idx="1"/>
          </p:nvPr>
        </p:nvPicPr>
        <p:blipFill rotWithShape="1">
          <a:blip r:embed="rId2"/>
          <a:srcRect l="32068" t="18171" r="45621" b="10556"/>
          <a:stretch/>
        </p:blipFill>
        <p:spPr>
          <a:xfrm rot="5400000">
            <a:off x="3394392" y="-1979284"/>
            <a:ext cx="5403216" cy="10787992"/>
          </a:xfrm>
          <a:prstGeom prst="rect">
            <a:avLst/>
          </a:prstGeom>
        </p:spPr>
      </p:pic>
      <p:sp>
        <p:nvSpPr>
          <p:cNvPr id="4" name="Slide Number Placeholder 3">
            <a:extLst>
              <a:ext uri="{FF2B5EF4-FFF2-40B4-BE49-F238E27FC236}">
                <a16:creationId xmlns:a16="http://schemas.microsoft.com/office/drawing/2014/main" id="{A4BFFFB6-74C5-694C-A235-CEF527411C3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82A70C6-5276-8041-BE68-5BBD6B8C2727}" type="slidenum">
              <a:rPr lang="en-US" smtClean="0"/>
              <a:pPr>
                <a:spcAft>
                  <a:spcPts val="600"/>
                </a:spcAft>
              </a:pPr>
              <a:t>11</a:t>
            </a:fld>
            <a:endParaRPr lang="en-US"/>
          </a:p>
        </p:txBody>
      </p:sp>
    </p:spTree>
    <p:extLst>
      <p:ext uri="{BB962C8B-B14F-4D97-AF65-F5344CB8AC3E}">
        <p14:creationId xmlns:p14="http://schemas.microsoft.com/office/powerpoint/2010/main" val="15652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ical user interface, table&#10;&#10;Description automatically generated">
            <a:extLst>
              <a:ext uri="{FF2B5EF4-FFF2-40B4-BE49-F238E27FC236}">
                <a16:creationId xmlns:a16="http://schemas.microsoft.com/office/drawing/2014/main" id="{BF6E6A8E-FF59-EC44-A48E-CAD94C494898}"/>
              </a:ext>
            </a:extLst>
          </p:cNvPr>
          <p:cNvPicPr>
            <a:picLocks noGrp="1" noChangeAspect="1"/>
          </p:cNvPicPr>
          <p:nvPr>
            <p:ph idx="1"/>
          </p:nvPr>
        </p:nvPicPr>
        <p:blipFill rotWithShape="1">
          <a:blip r:embed="rId2"/>
          <a:srcRect l="29573" t="17182" r="44801" b="9728"/>
          <a:stretch/>
        </p:blipFill>
        <p:spPr>
          <a:xfrm rot="5400000">
            <a:off x="3310467" y="-1531238"/>
            <a:ext cx="5571066" cy="9931059"/>
          </a:xfrm>
          <a:prstGeom prst="rect">
            <a:avLst/>
          </a:prstGeom>
        </p:spPr>
      </p:pic>
      <p:sp>
        <p:nvSpPr>
          <p:cNvPr id="4" name="Slide Number Placeholder 3">
            <a:extLst>
              <a:ext uri="{FF2B5EF4-FFF2-40B4-BE49-F238E27FC236}">
                <a16:creationId xmlns:a16="http://schemas.microsoft.com/office/drawing/2014/main" id="{A475B6C9-8692-F246-B471-705717F44E1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82A70C6-5276-8041-BE68-5BBD6B8C2727}" type="slidenum">
              <a:rPr lang="en-US" smtClean="0"/>
              <a:pPr>
                <a:spcAft>
                  <a:spcPts val="600"/>
                </a:spcAft>
              </a:pPr>
              <a:t>12</a:t>
            </a:fld>
            <a:endParaRPr lang="en-US"/>
          </a:p>
        </p:txBody>
      </p:sp>
    </p:spTree>
    <p:extLst>
      <p:ext uri="{BB962C8B-B14F-4D97-AF65-F5344CB8AC3E}">
        <p14:creationId xmlns:p14="http://schemas.microsoft.com/office/powerpoint/2010/main" val="3442891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Graphical user interface, table&#10;&#10;Description automatically generated">
            <a:extLst>
              <a:ext uri="{FF2B5EF4-FFF2-40B4-BE49-F238E27FC236}">
                <a16:creationId xmlns:a16="http://schemas.microsoft.com/office/drawing/2014/main" id="{761FD261-D395-3F49-BDA0-3A98603278C2}"/>
              </a:ext>
            </a:extLst>
          </p:cNvPr>
          <p:cNvPicPr>
            <a:picLocks noGrp="1" noChangeAspect="1"/>
          </p:cNvPicPr>
          <p:nvPr>
            <p:ph idx="1"/>
          </p:nvPr>
        </p:nvPicPr>
        <p:blipFill rotWithShape="1">
          <a:blip r:embed="rId2"/>
          <a:srcRect l="28358" t="18430" r="43569" b="10966"/>
          <a:stretch/>
        </p:blipFill>
        <p:spPr>
          <a:xfrm rot="5400000">
            <a:off x="3246643" y="-1060719"/>
            <a:ext cx="5698714" cy="8957849"/>
          </a:xfrm>
          <a:prstGeom prst="rect">
            <a:avLst/>
          </a:prstGeom>
        </p:spPr>
      </p:pic>
      <p:sp>
        <p:nvSpPr>
          <p:cNvPr id="4" name="Slide Number Placeholder 3">
            <a:extLst>
              <a:ext uri="{FF2B5EF4-FFF2-40B4-BE49-F238E27FC236}">
                <a16:creationId xmlns:a16="http://schemas.microsoft.com/office/drawing/2014/main" id="{688E9C3B-33FC-8247-AFBE-3ADA13663DD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82A70C6-5276-8041-BE68-5BBD6B8C2727}" type="slidenum">
              <a:rPr lang="en-US" smtClean="0"/>
              <a:pPr>
                <a:spcAft>
                  <a:spcPts val="600"/>
                </a:spcAft>
              </a:pPr>
              <a:t>13</a:t>
            </a:fld>
            <a:endParaRPr lang="en-US"/>
          </a:p>
        </p:txBody>
      </p:sp>
    </p:spTree>
    <p:extLst>
      <p:ext uri="{BB962C8B-B14F-4D97-AF65-F5344CB8AC3E}">
        <p14:creationId xmlns:p14="http://schemas.microsoft.com/office/powerpoint/2010/main" val="1661703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he Life Studio: January; The Hare and the Tortoise">
            <a:extLst>
              <a:ext uri="{FF2B5EF4-FFF2-40B4-BE49-F238E27FC236}">
                <a16:creationId xmlns:a16="http://schemas.microsoft.com/office/drawing/2014/main" id="{8FBDB3A6-3345-8A43-91AD-EC557B333D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50800" y="648759"/>
            <a:ext cx="5490400" cy="557106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C7A0BF1-A4EF-5848-8ACD-52990E05B6E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82A70C6-5276-8041-BE68-5BBD6B8C2727}" type="slidenum">
              <a:rPr lang="en-US" smtClean="0"/>
              <a:pPr>
                <a:spcAft>
                  <a:spcPts val="600"/>
                </a:spcAft>
              </a:pPr>
              <a:t>14</a:t>
            </a:fld>
            <a:endParaRPr lang="en-US"/>
          </a:p>
        </p:txBody>
      </p:sp>
    </p:spTree>
    <p:extLst>
      <p:ext uri="{BB962C8B-B14F-4D97-AF65-F5344CB8AC3E}">
        <p14:creationId xmlns:p14="http://schemas.microsoft.com/office/powerpoint/2010/main" val="44275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5E7160-63A8-F748-9EC2-BA767958848D}"/>
              </a:ext>
            </a:extLst>
          </p:cNvPr>
          <p:cNvSpPr txBox="1"/>
          <p:nvPr/>
        </p:nvSpPr>
        <p:spPr>
          <a:xfrm>
            <a:off x="649224" y="1006499"/>
            <a:ext cx="3458570" cy="32413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dirty="0">
                <a:solidFill>
                  <a:schemeClr val="tx1"/>
                </a:solidFill>
                <a:ea typeface="+mj-ea"/>
                <a:cs typeface="+mj-cs"/>
              </a:rPr>
              <a:t>Why Not Rental Properties?</a:t>
            </a:r>
          </a:p>
        </p:txBody>
      </p:sp>
      <p:sp>
        <p:nvSpPr>
          <p:cNvPr id="79" name="Rectangle 78">
            <a:extLst>
              <a:ext uri="{FF2B5EF4-FFF2-40B4-BE49-F238E27FC236}">
                <a16:creationId xmlns:a16="http://schemas.microsoft.com/office/drawing/2014/main" id="{F4624850-8CF1-4338-9182-6325A84F3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970" y="0"/>
            <a:ext cx="7438030" cy="6858000"/>
          </a:xfrm>
          <a:prstGeom prst="rect">
            <a:avLst/>
          </a:prstGeom>
          <a:solidFill>
            <a:srgbClr val="615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26">
            <a:extLst>
              <a:ext uri="{FF2B5EF4-FFF2-40B4-BE49-F238E27FC236}">
                <a16:creationId xmlns:a16="http://schemas.microsoft.com/office/drawing/2014/main" id="{F88E6969-0E08-440A-8218-8EA03110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5534" y="320843"/>
            <a:ext cx="6666090" cy="589707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Missouri Duplexes for Rent in Missouri Duplex MO">
            <a:extLst>
              <a:ext uri="{FF2B5EF4-FFF2-40B4-BE49-F238E27FC236}">
                <a16:creationId xmlns:a16="http://schemas.microsoft.com/office/drawing/2014/main" id="{8722AB20-D440-1346-9083-20011D5920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47" r="-2" b="5666"/>
          <a:stretch/>
        </p:blipFill>
        <p:spPr bwMode="auto">
          <a:xfrm>
            <a:off x="5384906" y="599137"/>
            <a:ext cx="6044514" cy="318129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55373673 - confident black businessman outdoor - Epic Presence">
            <a:extLst>
              <a:ext uri="{FF2B5EF4-FFF2-40B4-BE49-F238E27FC236}">
                <a16:creationId xmlns:a16="http://schemas.microsoft.com/office/drawing/2014/main" id="{1E708442-1A00-6542-B670-B56E1B830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25" b="2"/>
          <a:stretch/>
        </p:blipFill>
        <p:spPr bwMode="auto">
          <a:xfrm>
            <a:off x="5388750" y="3964795"/>
            <a:ext cx="2926080" cy="200166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Your Guide to Hiring a Handyman - WanderGlobe">
            <a:extLst>
              <a:ext uri="{FF2B5EF4-FFF2-40B4-BE49-F238E27FC236}">
                <a16:creationId xmlns:a16="http://schemas.microsoft.com/office/drawing/2014/main" id="{40A25037-6258-EA4C-B04E-80C6D16C53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556" b="-4"/>
          <a:stretch/>
        </p:blipFill>
        <p:spPr bwMode="auto">
          <a:xfrm>
            <a:off x="8507184" y="3964795"/>
            <a:ext cx="2926080" cy="200166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B878895-1612-044B-964D-8740F337A0B8}"/>
              </a:ext>
            </a:extLst>
          </p:cNvPr>
          <p:cNvSpPr>
            <a:spLocks noGrp="1"/>
          </p:cNvSpPr>
          <p:nvPr>
            <p:ph type="sldNum" sz="quarter" idx="12"/>
          </p:nvPr>
        </p:nvSpPr>
        <p:spPr>
          <a:xfrm>
            <a:off x="8799576" y="6356350"/>
            <a:ext cx="2743200" cy="365125"/>
          </a:xfrm>
        </p:spPr>
        <p:txBody>
          <a:bodyPr vert="horz" lIns="91440" tIns="45720" rIns="91440" bIns="45720" rtlCol="0" anchor="ctr">
            <a:normAutofit/>
          </a:bodyPr>
          <a:lstStyle/>
          <a:p>
            <a:pPr>
              <a:spcAft>
                <a:spcPts val="600"/>
              </a:spcAft>
            </a:pPr>
            <a:fld id="{E82A70C6-5276-8041-BE68-5BBD6B8C2727}" type="slidenum">
              <a:rPr lang="en-US">
                <a:solidFill>
                  <a:srgbClr val="595959"/>
                </a:solidFill>
              </a:rPr>
              <a:pPr>
                <a:spcAft>
                  <a:spcPts val="600"/>
                </a:spcAft>
              </a:pPr>
              <a:t>15</a:t>
            </a:fld>
            <a:endParaRPr lang="en-US">
              <a:solidFill>
                <a:srgbClr val="595959"/>
              </a:solidFill>
            </a:endParaRPr>
          </a:p>
        </p:txBody>
      </p:sp>
    </p:spTree>
    <p:extLst>
      <p:ext uri="{BB962C8B-B14F-4D97-AF65-F5344CB8AC3E}">
        <p14:creationId xmlns:p14="http://schemas.microsoft.com/office/powerpoint/2010/main" val="3282100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Roofing Services Phoenix, Arizona - Repairs - Replacements ...">
            <a:extLst>
              <a:ext uri="{FF2B5EF4-FFF2-40B4-BE49-F238E27FC236}">
                <a16:creationId xmlns:a16="http://schemas.microsoft.com/office/drawing/2014/main" id="{A739105F-3AA5-114A-A326-6A92C2E862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87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24EFB9B-FB90-F844-97B8-5AF67D1FC225}"/>
              </a:ext>
            </a:extLst>
          </p:cNvPr>
          <p:cNvSpPr/>
          <p:nvPr/>
        </p:nvSpPr>
        <p:spPr>
          <a:xfrm>
            <a:off x="309170" y="2311400"/>
            <a:ext cx="4423322" cy="2235200"/>
          </a:xfrm>
          <a:prstGeom prst="rect">
            <a:avLst/>
          </a:prstGeom>
        </p:spPr>
        <p:txBody>
          <a:bodyPr vert="horz" lIns="91440" tIns="45720" rIns="91440" bIns="45720" rtlCol="0">
            <a:normAutofit/>
          </a:bodyPr>
          <a:lstStyle/>
          <a:p>
            <a:pPr>
              <a:lnSpc>
                <a:spcPct val="90000"/>
              </a:lnSpc>
              <a:spcAft>
                <a:spcPts val="600"/>
              </a:spcAft>
            </a:pPr>
            <a:r>
              <a:rPr lang="en-US" sz="3600" dirty="0">
                <a:effectLst/>
              </a:rPr>
              <a:t>“I have never seen a stock equity that needed a new roof!”</a:t>
            </a:r>
          </a:p>
          <a:p>
            <a:pPr algn="r">
              <a:lnSpc>
                <a:spcPct val="90000"/>
              </a:lnSpc>
              <a:spcAft>
                <a:spcPts val="600"/>
              </a:spcAft>
            </a:pPr>
            <a:r>
              <a:rPr lang="en-US" sz="2800" dirty="0"/>
              <a:t>—E</a:t>
            </a:r>
            <a:r>
              <a:rPr lang="en-US" sz="2800" dirty="0">
                <a:effectLst/>
              </a:rPr>
              <a:t>conomist Ben Stein</a:t>
            </a:r>
          </a:p>
        </p:txBody>
      </p:sp>
      <p:sp>
        <p:nvSpPr>
          <p:cNvPr id="4" name="Slide Number Placeholder 3">
            <a:extLst>
              <a:ext uri="{FF2B5EF4-FFF2-40B4-BE49-F238E27FC236}">
                <a16:creationId xmlns:a16="http://schemas.microsoft.com/office/drawing/2014/main" id="{880A30AB-A0FF-8744-BA45-6827183138F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82A70C6-5276-8041-BE68-5BBD6B8C2727}" type="slidenum">
              <a:rPr lang="en-US">
                <a:solidFill>
                  <a:srgbClr val="FFFFFF"/>
                </a:solidFill>
                <a:latin typeface="Calibri" panose="020F0502020204030204"/>
              </a:rPr>
              <a:pPr>
                <a:spcAft>
                  <a:spcPts val="600"/>
                </a:spcAft>
                <a:defRPr/>
              </a:pPr>
              <a:t>16</a:t>
            </a:fld>
            <a:endParaRPr lang="en-US">
              <a:solidFill>
                <a:srgbClr val="FFFFFF"/>
              </a:solidFill>
              <a:latin typeface="Calibri" panose="020F0502020204030204"/>
            </a:endParaRPr>
          </a:p>
        </p:txBody>
      </p:sp>
    </p:spTree>
    <p:extLst>
      <p:ext uri="{BB962C8B-B14F-4D97-AF65-F5344CB8AC3E}">
        <p14:creationId xmlns:p14="http://schemas.microsoft.com/office/powerpoint/2010/main" val="3161672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DDFCCC-3E49-DE40-A6DA-5E29CB310E46}"/>
              </a:ext>
            </a:extLst>
          </p:cNvPr>
          <p:cNvSpPr/>
          <p:nvPr/>
        </p:nvSpPr>
        <p:spPr>
          <a:xfrm>
            <a:off x="640080" y="338328"/>
            <a:ext cx="10899647" cy="1605083"/>
          </a:xfrm>
          <a:prstGeom prst="rect">
            <a:avLst/>
          </a:prstGeom>
        </p:spPr>
        <p:txBody>
          <a:bodyPr vert="horz" wrap="square" lIns="91440" tIns="45720" rIns="91440" bIns="45720" rtlCol="0" anchor="ctr">
            <a:normAutofit/>
          </a:bodyPr>
          <a:lstStyle/>
          <a:p>
            <a:pPr algn="ctr">
              <a:lnSpc>
                <a:spcPct val="90000"/>
              </a:lnSpc>
              <a:spcAft>
                <a:spcPts val="600"/>
              </a:spcAft>
            </a:pPr>
            <a:r>
              <a:rPr lang="en-US" sz="5400" b="0" i="0" dirty="0">
                <a:effectLst/>
              </a:rPr>
              <a:t>Why Not Both?  </a:t>
            </a:r>
          </a:p>
        </p:txBody>
      </p:sp>
      <p:sp>
        <p:nvSpPr>
          <p:cNvPr id="73" name="Rectangle 72">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ounded Rectangle 26">
            <a:extLst>
              <a:ext uri="{FF2B5EF4-FFF2-40B4-BE49-F238E27FC236}">
                <a16:creationId xmlns:a16="http://schemas.microsoft.com/office/drawing/2014/main" id="{48AADC38-41AB-482C-B8C3-6B9CD91B6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6035"/>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a:extLst>
              <a:ext uri="{FF2B5EF4-FFF2-40B4-BE49-F238E27FC236}">
                <a16:creationId xmlns:a16="http://schemas.microsoft.com/office/drawing/2014/main" id="{B81358C6-41EA-E34E-A041-D5C41FDD72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85" r="5756" b="-3"/>
          <a:stretch/>
        </p:blipFill>
        <p:spPr bwMode="auto">
          <a:xfrm>
            <a:off x="6255258" y="2745273"/>
            <a:ext cx="5276088" cy="329184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heap and simple prefab modular home design ideas small ...">
            <a:extLst>
              <a:ext uri="{FF2B5EF4-FFF2-40B4-BE49-F238E27FC236}">
                <a16:creationId xmlns:a16="http://schemas.microsoft.com/office/drawing/2014/main" id="{D1C6C2FE-5863-B94E-98FD-67BC6C79E5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4744"/>
          <a:stretch/>
        </p:blipFill>
        <p:spPr bwMode="auto">
          <a:xfrm>
            <a:off x="640080" y="2745273"/>
            <a:ext cx="5276088" cy="32918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8879D5A-DE66-AE4F-A5F0-06A4206C0FDD}"/>
              </a:ext>
            </a:extLst>
          </p:cNvPr>
          <p:cNvSpPr>
            <a:spLocks noGrp="1"/>
          </p:cNvSpPr>
          <p:nvPr>
            <p:ph type="sldNum" sz="quarter" idx="12"/>
          </p:nvPr>
        </p:nvSpPr>
        <p:spPr>
          <a:xfrm>
            <a:off x="10853928" y="6356350"/>
            <a:ext cx="685800" cy="365125"/>
          </a:xfrm>
        </p:spPr>
        <p:txBody>
          <a:bodyPr vert="horz" lIns="91440" tIns="45720" rIns="91440" bIns="45720" rtlCol="0" anchor="ctr">
            <a:normAutofit/>
          </a:bodyPr>
          <a:lstStyle/>
          <a:p>
            <a:pPr>
              <a:spcAft>
                <a:spcPts val="600"/>
              </a:spcAft>
            </a:pPr>
            <a:fld id="{E82A70C6-5276-8041-BE68-5BBD6B8C2727}" type="slidenum">
              <a:rPr lang="en-US">
                <a:solidFill>
                  <a:srgbClr val="595959"/>
                </a:solidFill>
              </a:rPr>
              <a:pPr>
                <a:spcAft>
                  <a:spcPts val="600"/>
                </a:spcAft>
              </a:pPr>
              <a:t>17</a:t>
            </a:fld>
            <a:endParaRPr lang="en-US">
              <a:solidFill>
                <a:srgbClr val="595959"/>
              </a:solidFill>
            </a:endParaRPr>
          </a:p>
        </p:txBody>
      </p:sp>
    </p:spTree>
    <p:extLst>
      <p:ext uri="{BB962C8B-B14F-4D97-AF65-F5344CB8AC3E}">
        <p14:creationId xmlns:p14="http://schemas.microsoft.com/office/powerpoint/2010/main" val="352187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DA0C8E-0C8E-A344-A0A9-E3EC714F1673}"/>
              </a:ext>
            </a:extLst>
          </p:cNvPr>
          <p:cNvSpPr/>
          <p:nvPr/>
        </p:nvSpPr>
        <p:spPr>
          <a:xfrm>
            <a:off x="757935" y="275063"/>
            <a:ext cx="10676127" cy="1605083"/>
          </a:xfrm>
          <a:prstGeom prst="rect">
            <a:avLst/>
          </a:prstGeom>
        </p:spPr>
        <p:txBody>
          <a:bodyPr vert="horz" lIns="91440" tIns="45720" rIns="91440" bIns="45720" rtlCol="0" anchor="ctr">
            <a:normAutofit/>
          </a:bodyPr>
          <a:lstStyle/>
          <a:p>
            <a:pPr algn="ctr">
              <a:lnSpc>
                <a:spcPct val="90000"/>
              </a:lnSpc>
              <a:spcAft>
                <a:spcPts val="600"/>
              </a:spcAft>
            </a:pPr>
            <a:r>
              <a:rPr lang="en-US" sz="5400" dirty="0"/>
              <a:t>Owner versus a Loaner</a:t>
            </a:r>
          </a:p>
        </p:txBody>
      </p:sp>
      <p:sp>
        <p:nvSpPr>
          <p:cNvPr id="137" name="Rectangle 136">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Junk Stocks' Strut, but Quality Still Matters - WSJ">
            <a:extLst>
              <a:ext uri="{FF2B5EF4-FFF2-40B4-BE49-F238E27FC236}">
                <a16:creationId xmlns:a16="http://schemas.microsoft.com/office/drawing/2014/main" id="{221FF580-9AD5-8545-AE8B-62F000D93D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9148" y="2765440"/>
            <a:ext cx="4974336" cy="3245754"/>
          </a:xfrm>
          <a:prstGeom prst="rect">
            <a:avLst/>
          </a:prstGeom>
          <a:noFill/>
          <a:extLst>
            <a:ext uri="{909E8E84-426E-40DD-AFC4-6F175D3DCCD1}">
              <a14:hiddenFill xmlns:a14="http://schemas.microsoft.com/office/drawing/2010/main">
                <a:solidFill>
                  <a:srgbClr val="FFFFFF"/>
                </a:solidFill>
              </a14:hiddenFill>
            </a:ext>
          </a:extLst>
        </p:spPr>
      </p:pic>
      <p:sp>
        <p:nvSpPr>
          <p:cNvPr id="141"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After 30 years, it's time to cash bonds bought in 1986">
            <a:extLst>
              <a:ext uri="{FF2B5EF4-FFF2-40B4-BE49-F238E27FC236}">
                <a16:creationId xmlns:a16="http://schemas.microsoft.com/office/drawing/2014/main" id="{A5FCE8FD-6115-744F-AE58-8F0A5ABD9C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8516" y="3084888"/>
            <a:ext cx="4974336" cy="261152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3D83568-236D-DA4A-AA0E-7C06467A44D7}"/>
              </a:ext>
            </a:extLst>
          </p:cNvPr>
          <p:cNvSpPr>
            <a:spLocks noGrp="1"/>
          </p:cNvSpPr>
          <p:nvPr>
            <p:ph type="sldNum" sz="quarter" idx="12"/>
          </p:nvPr>
        </p:nvSpPr>
        <p:spPr>
          <a:xfrm>
            <a:off x="10853928" y="6356350"/>
            <a:ext cx="685800" cy="365125"/>
          </a:xfrm>
        </p:spPr>
        <p:txBody>
          <a:bodyPr vert="horz" lIns="91440" tIns="45720" rIns="91440" bIns="45720" rtlCol="0" anchor="ctr">
            <a:normAutofit/>
          </a:bodyPr>
          <a:lstStyle/>
          <a:p>
            <a:pPr>
              <a:spcAft>
                <a:spcPts val="600"/>
              </a:spcAft>
            </a:pPr>
            <a:fld id="{E82A70C6-5276-8041-BE68-5BBD6B8C2727}" type="slidenum">
              <a:rPr lang="en-US">
                <a:solidFill>
                  <a:srgbClr val="595959"/>
                </a:solidFill>
              </a:rPr>
              <a:pPr>
                <a:spcAft>
                  <a:spcPts val="600"/>
                </a:spcAft>
              </a:pPr>
              <a:t>18</a:t>
            </a:fld>
            <a:endParaRPr lang="en-US">
              <a:solidFill>
                <a:srgbClr val="595959"/>
              </a:solidFill>
            </a:endParaRPr>
          </a:p>
        </p:txBody>
      </p:sp>
    </p:spTree>
    <p:extLst>
      <p:ext uri="{BB962C8B-B14F-4D97-AF65-F5344CB8AC3E}">
        <p14:creationId xmlns:p14="http://schemas.microsoft.com/office/powerpoint/2010/main" val="314888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DD70483-4396-DD42-9081-8D08A293822A}"/>
              </a:ext>
            </a:extLst>
          </p:cNvPr>
          <p:cNvSpPr/>
          <p:nvPr/>
        </p:nvSpPr>
        <p:spPr>
          <a:xfrm>
            <a:off x="338668" y="640081"/>
            <a:ext cx="2873926" cy="525779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0" i="0" dirty="0">
                <a:solidFill>
                  <a:srgbClr val="2C2C2C"/>
                </a:solidFill>
                <a:effectLst/>
                <a:ea typeface="+mj-ea"/>
                <a:cs typeface="+mj-cs"/>
              </a:rPr>
              <a:t>Good Debt </a:t>
            </a:r>
          </a:p>
          <a:p>
            <a:pPr algn="ctr">
              <a:lnSpc>
                <a:spcPct val="90000"/>
              </a:lnSpc>
              <a:spcBef>
                <a:spcPct val="0"/>
              </a:spcBef>
              <a:spcAft>
                <a:spcPts val="600"/>
              </a:spcAft>
            </a:pPr>
            <a:r>
              <a:rPr lang="en-US" sz="4400" b="0" i="0" dirty="0">
                <a:solidFill>
                  <a:srgbClr val="2C2C2C"/>
                </a:solidFill>
                <a:effectLst/>
                <a:ea typeface="+mj-ea"/>
                <a:cs typeface="+mj-cs"/>
              </a:rPr>
              <a:t>vs. </a:t>
            </a:r>
          </a:p>
          <a:p>
            <a:pPr algn="ctr">
              <a:lnSpc>
                <a:spcPct val="90000"/>
              </a:lnSpc>
              <a:spcBef>
                <a:spcPct val="0"/>
              </a:spcBef>
              <a:spcAft>
                <a:spcPts val="600"/>
              </a:spcAft>
            </a:pPr>
            <a:r>
              <a:rPr lang="en-US" sz="4400" b="0" i="0" dirty="0">
                <a:solidFill>
                  <a:srgbClr val="2C2C2C"/>
                </a:solidFill>
                <a:effectLst/>
                <a:ea typeface="+mj-ea"/>
                <a:cs typeface="+mj-cs"/>
              </a:rPr>
              <a:t>Bad </a:t>
            </a:r>
            <a:r>
              <a:rPr lang="en-US" sz="4400" dirty="0">
                <a:solidFill>
                  <a:srgbClr val="2C2C2C"/>
                </a:solidFill>
                <a:ea typeface="+mj-ea"/>
                <a:cs typeface="+mj-cs"/>
              </a:rPr>
              <a:t>D</a:t>
            </a:r>
            <a:r>
              <a:rPr lang="en-US" sz="4400" b="0" i="0" dirty="0">
                <a:solidFill>
                  <a:srgbClr val="2C2C2C"/>
                </a:solidFill>
                <a:effectLst/>
                <a:ea typeface="+mj-ea"/>
                <a:cs typeface="+mj-cs"/>
              </a:rPr>
              <a:t>ebt</a:t>
            </a:r>
            <a:endParaRPr lang="en-US" sz="4400" dirty="0">
              <a:solidFill>
                <a:srgbClr val="2C2C2C"/>
              </a:solidFill>
              <a:ea typeface="+mj-ea"/>
              <a:cs typeface="+mj-cs"/>
            </a:endParaRPr>
          </a:p>
        </p:txBody>
      </p:sp>
      <p:sp>
        <p:nvSpPr>
          <p:cNvPr id="137"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A sign on a pole&#10;&#10;Description automatically generated with low confidence">
            <a:extLst>
              <a:ext uri="{FF2B5EF4-FFF2-40B4-BE49-F238E27FC236}">
                <a16:creationId xmlns:a16="http://schemas.microsoft.com/office/drawing/2014/main" id="{CF980581-85A6-D643-8C7A-3EFBC40B23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06" r="-2" b="51620"/>
          <a:stretch/>
        </p:blipFill>
        <p:spPr bwMode="auto">
          <a:xfrm>
            <a:off x="4062964"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0DF2471-4C83-5A4E-BEA8-1D2CE9F2EEB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E82A70C6-5276-8041-BE68-5BBD6B8C2727}" type="slidenum">
              <a:rPr lang="en-US">
                <a:solidFill>
                  <a:srgbClr val="595959"/>
                </a:solidFill>
              </a:rPr>
              <a:pPr defTabSz="457200">
                <a:spcAft>
                  <a:spcPts val="600"/>
                </a:spcAft>
              </a:pPr>
              <a:t>19</a:t>
            </a:fld>
            <a:endParaRPr lang="en-US">
              <a:solidFill>
                <a:srgbClr val="595959"/>
              </a:solidFill>
            </a:endParaRPr>
          </a:p>
        </p:txBody>
      </p:sp>
    </p:spTree>
    <p:extLst>
      <p:ext uri="{BB962C8B-B14F-4D97-AF65-F5344CB8AC3E}">
        <p14:creationId xmlns:p14="http://schemas.microsoft.com/office/powerpoint/2010/main" val="360329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9CC36B-1C92-0942-91A2-D53F656689FC}"/>
              </a:ext>
            </a:extLst>
          </p:cNvPr>
          <p:cNvSpPr/>
          <p:nvPr/>
        </p:nvSpPr>
        <p:spPr>
          <a:xfrm>
            <a:off x="279400" y="305068"/>
            <a:ext cx="11633200" cy="6247864"/>
          </a:xfrm>
          <a:prstGeom prst="rect">
            <a:avLst/>
          </a:prstGeom>
        </p:spPr>
        <p:txBody>
          <a:bodyPr wrap="square">
            <a:spAutoFit/>
          </a:bodyPr>
          <a:lstStyle/>
          <a:p>
            <a:r>
              <a:rPr lang="en-US" sz="1600" dirty="0">
                <a:effectLst/>
                <a:latin typeface="Times New Roman" panose="02020603050405020304" pitchFamily="18" charset="0"/>
                <a:cs typeface="Times New Roman" panose="02020603050405020304" pitchFamily="18" charset="0"/>
              </a:rPr>
              <a:t>All the information provided in this presentation pertaining to investing, options, stocks, and securities is educational information and not investment advice. Specific securities are mentioned for informational purposes only. Nothing in this presentation, including references to specific securities, constitutes a recommendation, solicitation, or an invitation to buy, sell, or hold a security; buy or sell options; or engage in a particular investment strategy. Any examples shared in this presentation, including hypotheticals, are not guarantees of a return on investments. Information within this presentation may contain “forward-looking statements” within the meaning of Section 27A of the Securities Act of 1933 and Section 21B of the Securities Exchange Act of 1934. Any statements that express or involve discussions with respect to predictions, goals, expectations, beliefs, plans, projections, objectives, assumptions, or future events or performance are not statements of historical fact and may be “forward-looking statements.” Forward-looking statements are based on assumptions, expectations involving various risks and uncertainties, estimates, and projections at the time the statements are made that involve a number of risks and uncertainties, which could cause actual results or events to differ materially from those presently anticipated. The person observing this presentation should not place undue reliance on forward-looking statements contained in this presentation. All investments involve risk, and the past performance of a security, industry, sector, market, financial product, or investment does not guarantee future results or returns. Investors are fully responsible for any investment decisions they make. Such decisions should be based solely on an evaluation of the investor’s financial circumstances, investment objectives, risk tolerance, and liquidity needs. Kyle Beveridge is a licensed financial advisor with both </a:t>
            </a:r>
            <a:r>
              <a:rPr lang="en-US" sz="1600" dirty="0" err="1">
                <a:effectLst/>
                <a:latin typeface="Times New Roman" panose="02020603050405020304" pitchFamily="18" charset="0"/>
                <a:cs typeface="Times New Roman" panose="02020603050405020304" pitchFamily="18" charset="0"/>
              </a:rPr>
              <a:t>Invicta</a:t>
            </a:r>
            <a:r>
              <a:rPr lang="en-US" sz="1600" dirty="0">
                <a:effectLst/>
                <a:latin typeface="Times New Roman" panose="02020603050405020304" pitchFamily="18" charset="0"/>
                <a:cs typeface="Times New Roman" panose="02020603050405020304" pitchFamily="18" charset="0"/>
              </a:rPr>
              <a:t> Capital LLC and </a:t>
            </a:r>
            <a:r>
              <a:rPr lang="en-US" sz="1600" dirty="0" err="1">
                <a:effectLst/>
                <a:latin typeface="Times New Roman" panose="02020603050405020304" pitchFamily="18" charset="0"/>
                <a:cs typeface="Times New Roman" panose="02020603050405020304" pitchFamily="18" charset="0"/>
              </a:rPr>
              <a:t>Invicta</a:t>
            </a:r>
            <a:r>
              <a:rPr lang="en-US" sz="1600" dirty="0">
                <a:effectLst/>
                <a:latin typeface="Times New Roman" panose="02020603050405020304" pitchFamily="18" charset="0"/>
                <a:cs typeface="Times New Roman" panose="02020603050405020304" pitchFamily="18" charset="0"/>
              </a:rPr>
              <a:t> Advisors LLC. ESB W&amp;I (Wealth and Investments) is not affiliated with </a:t>
            </a:r>
            <a:r>
              <a:rPr lang="en-US" sz="1600" dirty="0" err="1">
                <a:effectLst/>
                <a:latin typeface="Times New Roman" panose="02020603050405020304" pitchFamily="18" charset="0"/>
                <a:cs typeface="Times New Roman" panose="02020603050405020304" pitchFamily="18" charset="0"/>
              </a:rPr>
              <a:t>Invicta</a:t>
            </a:r>
            <a:r>
              <a:rPr lang="en-US" sz="1600" dirty="0">
                <a:effectLst/>
                <a:latin typeface="Times New Roman" panose="02020603050405020304" pitchFamily="18" charset="0"/>
                <a:cs typeface="Times New Roman" panose="02020603050405020304" pitchFamily="18" charset="0"/>
              </a:rPr>
              <a:t> Capital LLC or </a:t>
            </a:r>
            <a:r>
              <a:rPr lang="en-US" sz="1600" dirty="0" err="1">
                <a:effectLst/>
                <a:latin typeface="Times New Roman" panose="02020603050405020304" pitchFamily="18" charset="0"/>
                <a:cs typeface="Times New Roman" panose="02020603050405020304" pitchFamily="18" charset="0"/>
              </a:rPr>
              <a:t>Invicta</a:t>
            </a:r>
            <a:r>
              <a:rPr lang="en-US" sz="1600" dirty="0">
                <a:effectLst/>
                <a:latin typeface="Times New Roman" panose="02020603050405020304" pitchFamily="18" charset="0"/>
                <a:cs typeface="Times New Roman" panose="02020603050405020304" pitchFamily="18" charset="0"/>
              </a:rPr>
              <a:t> Advisors LLC. Kyle Beveridge is not liable for any damages, either directly or indirectly, arising from the use and/or misuse of this presentation. This presentation nor Kyle Beveridge makes any guarantees that the investment financial guidelines outlined in this presentation will be profitable for the individual investor, and they are not liable for any potential losses related to these investment strategies. Even though every precaution has been taken in the preparation of this presentation, the presenter does not assume any liability for errors and/or omissions. This presentation is presented “as is,” without warranty or guarantee of any kind, either express or implied. You, as the observer and participant, agree to release and hold harmless Kyle Beveridge, his members, employees, agents, ghostwriter, affiliates, subsidiaries, successors, and assigns (collectively “agents”) from and against any and all claims, liabilities, losses, causes of actions, costs, lost profits, lost opportunities, indirect, special, incidental, consequential, punitive, or any expense and other damages whatsoever (including, without limitation, court costs and attorney’s fees) (“losses”) asserted against, resulting from, imposed upon, or incurred by any of the agents as a result of, or arising out of your use of the presentation.</a:t>
            </a:r>
          </a:p>
        </p:txBody>
      </p:sp>
      <p:sp>
        <p:nvSpPr>
          <p:cNvPr id="8" name="Slide Number Placeholder 7">
            <a:extLst>
              <a:ext uri="{FF2B5EF4-FFF2-40B4-BE49-F238E27FC236}">
                <a16:creationId xmlns:a16="http://schemas.microsoft.com/office/drawing/2014/main" id="{9C474A38-B89F-6A4B-A505-A18A28C61EBB}"/>
              </a:ext>
            </a:extLst>
          </p:cNvPr>
          <p:cNvSpPr>
            <a:spLocks noGrp="1"/>
          </p:cNvSpPr>
          <p:nvPr>
            <p:ph type="sldNum" sz="quarter" idx="12"/>
          </p:nvPr>
        </p:nvSpPr>
        <p:spPr/>
        <p:txBody>
          <a:bodyPr/>
          <a:lstStyle/>
          <a:p>
            <a:fld id="{E82A70C6-5276-8041-BE68-5BBD6B8C2727}" type="slidenum">
              <a:rPr lang="en-US" smtClean="0"/>
              <a:t>2</a:t>
            </a:fld>
            <a:endParaRPr lang="en-US" dirty="0"/>
          </a:p>
        </p:txBody>
      </p:sp>
    </p:spTree>
    <p:extLst>
      <p:ext uri="{BB962C8B-B14F-4D97-AF65-F5344CB8AC3E}">
        <p14:creationId xmlns:p14="http://schemas.microsoft.com/office/powerpoint/2010/main" val="3754972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much does the average American pay in taxes? It depends">
            <a:extLst>
              <a:ext uri="{FF2B5EF4-FFF2-40B4-BE49-F238E27FC236}">
                <a16:creationId xmlns:a16="http://schemas.microsoft.com/office/drawing/2014/main" id="{E8C189F3-82BA-584F-BAEB-FAC45B073C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1" r="1" b="1"/>
          <a:stretch/>
        </p:blipFill>
        <p:spPr bwMode="auto">
          <a:xfrm>
            <a:off x="643467" y="643467"/>
            <a:ext cx="10905066" cy="5571066"/>
          </a:xfrm>
          <a:prstGeom prst="rect">
            <a:avLst/>
          </a:prstGeom>
          <a:noFill/>
          <a:ln w="190500">
            <a:solidFill>
              <a:srgbClr val="FFFFFF"/>
            </a:solidFill>
            <a:miter lim="800000"/>
          </a:ln>
          <a:effectLst>
            <a:outerShdw blurRad="76200" dist="19050" dir="5400000" algn="t" rotWithShape="0">
              <a:prstClr val="black">
                <a:alpha val="55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4831460-0279-6943-AFDF-FEB6C45B9374}"/>
              </a:ext>
            </a:extLst>
          </p:cNvPr>
          <p:cNvSpPr>
            <a:spLocks noGrp="1"/>
          </p:cNvSpPr>
          <p:nvPr>
            <p:ph type="sldNum" sz="quarter" idx="12"/>
          </p:nvPr>
        </p:nvSpPr>
        <p:spPr>
          <a:xfrm>
            <a:off x="8610600" y="6447790"/>
            <a:ext cx="2743200" cy="365125"/>
          </a:xfrm>
        </p:spPr>
        <p:txBody>
          <a:bodyPr vert="horz" lIns="91440" tIns="45720" rIns="91440" bIns="45720" rtlCol="0" anchor="ctr">
            <a:normAutofit/>
          </a:bodyPr>
          <a:lstStyle/>
          <a:p>
            <a:pPr>
              <a:spcAft>
                <a:spcPts val="600"/>
              </a:spcAft>
            </a:pPr>
            <a:fld id="{E82A70C6-5276-8041-BE68-5BBD6B8C2727}" type="slidenum">
              <a:rPr lang="en-US" smtClean="0"/>
              <a:pPr>
                <a:spcAft>
                  <a:spcPts val="600"/>
                </a:spcAft>
              </a:pPr>
              <a:t>20</a:t>
            </a:fld>
            <a:endParaRPr lang="en-US"/>
          </a:p>
        </p:txBody>
      </p:sp>
    </p:spTree>
    <p:extLst>
      <p:ext uri="{BB962C8B-B14F-4D97-AF65-F5344CB8AC3E}">
        <p14:creationId xmlns:p14="http://schemas.microsoft.com/office/powerpoint/2010/main" val="2892658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20" name="Picture 8" descr="2016 Keystone RV Springdale Eco Lite 189FLWE | Laguna RV">
            <a:extLst>
              <a:ext uri="{FF2B5EF4-FFF2-40B4-BE49-F238E27FC236}">
                <a16:creationId xmlns:a16="http://schemas.microsoft.com/office/drawing/2014/main" id="{CDF182C4-5256-1F45-AE2E-63211FEC33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38" b="3993"/>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A boat parked in front of a house&#10;&#10;Description automatically generated with medium confidence">
            <a:extLst>
              <a:ext uri="{FF2B5EF4-FFF2-40B4-BE49-F238E27FC236}">
                <a16:creationId xmlns:a16="http://schemas.microsoft.com/office/drawing/2014/main" id="{70815782-EFCC-7E49-8060-0B77CCD71B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1"/>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Top 10 hottest suburbs in the U.S. - CBS News">
            <a:extLst>
              <a:ext uri="{FF2B5EF4-FFF2-40B4-BE49-F238E27FC236}">
                <a16:creationId xmlns:a16="http://schemas.microsoft.com/office/drawing/2014/main" id="{905C87E5-EE9E-A541-B162-71CE37ED47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47" b="12983"/>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Ford Dumps Its U.S. Sedan Lineup: Is It Making a Mistake ...">
            <a:extLst>
              <a:ext uri="{FF2B5EF4-FFF2-40B4-BE49-F238E27FC236}">
                <a16:creationId xmlns:a16="http://schemas.microsoft.com/office/drawing/2014/main" id="{838A223A-0672-6D47-9658-26AB336DCA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625" r="2" b="2"/>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1F84F3-EB3E-DF4A-84DD-12EEE990EA1D}"/>
              </a:ext>
            </a:extLst>
          </p:cNvPr>
          <p:cNvSpPr txBox="1"/>
          <p:nvPr/>
        </p:nvSpPr>
        <p:spPr>
          <a:xfrm>
            <a:off x="4286858" y="2761554"/>
            <a:ext cx="3618284" cy="134572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5400" kern="1200" dirty="0">
                <a:solidFill>
                  <a:srgbClr val="080808"/>
                </a:solidFill>
                <a:ea typeface="+mj-ea"/>
                <a:cs typeface="+mj-cs"/>
              </a:rPr>
              <a:t>Tools</a:t>
            </a:r>
          </a:p>
        </p:txBody>
      </p:sp>
      <p:sp>
        <p:nvSpPr>
          <p:cNvPr id="145" name="Frame 14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1595FA64-C76A-3B48-B81F-758F8C5BEF1C}"/>
              </a:ext>
            </a:extLst>
          </p:cNvPr>
          <p:cNvSpPr>
            <a:spLocks noGrp="1"/>
          </p:cNvSpPr>
          <p:nvPr>
            <p:ph type="sldNum" sz="quarter" idx="12"/>
          </p:nvPr>
        </p:nvSpPr>
        <p:spPr>
          <a:xfrm>
            <a:off x="9301457" y="6356350"/>
            <a:ext cx="2568811" cy="365125"/>
          </a:xfrm>
        </p:spPr>
        <p:txBody>
          <a:bodyPr vert="horz" lIns="91440" tIns="45720" rIns="91440" bIns="45720" rtlCol="0" anchor="ctr">
            <a:normAutofit/>
          </a:bodyPr>
          <a:lstStyle/>
          <a:p>
            <a:pPr>
              <a:spcAft>
                <a:spcPts val="600"/>
              </a:spcAft>
            </a:pPr>
            <a:fld id="{E82A70C6-5276-8041-BE68-5BBD6B8C2727}" type="slidenum">
              <a:rPr lang="en-US">
                <a:solidFill>
                  <a:srgbClr val="FFFFFF"/>
                </a:solidFill>
              </a:rPr>
              <a:pPr>
                <a:spcAft>
                  <a:spcPts val="600"/>
                </a:spcAft>
              </a:pPr>
              <a:t>21</a:t>
            </a:fld>
            <a:endParaRPr lang="en-US">
              <a:solidFill>
                <a:srgbClr val="FFFFFF"/>
              </a:solidFill>
            </a:endParaRPr>
          </a:p>
        </p:txBody>
      </p:sp>
    </p:spTree>
    <p:extLst>
      <p:ext uri="{BB962C8B-B14F-4D97-AF65-F5344CB8AC3E}">
        <p14:creationId xmlns:p14="http://schemas.microsoft.com/office/powerpoint/2010/main" val="386178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73641FA-0B8E-3841-8047-80F95E923D32}"/>
              </a:ext>
            </a:extLst>
          </p:cNvPr>
          <p:cNvSpPr/>
          <p:nvPr/>
        </p:nvSpPr>
        <p:spPr>
          <a:xfrm>
            <a:off x="1608104" y="2465793"/>
            <a:ext cx="9637776" cy="2714771"/>
          </a:xfrm>
          <a:prstGeom prst="rect">
            <a:avLst/>
          </a:prstGeom>
        </p:spPr>
        <p:txBody>
          <a:bodyPr vert="horz" lIns="91440" tIns="45720" rIns="91440" bIns="45720" rtlCol="0">
            <a:normAutofit/>
          </a:bodyPr>
          <a:lstStyle/>
          <a:p>
            <a:pPr>
              <a:lnSpc>
                <a:spcPct val="90000"/>
              </a:lnSpc>
              <a:spcAft>
                <a:spcPts val="600"/>
              </a:spcAft>
            </a:pPr>
            <a:r>
              <a:rPr lang="en-US" sz="4800" dirty="0"/>
              <a:t>W</a:t>
            </a:r>
            <a:r>
              <a:rPr lang="en-US" sz="4800" b="0" i="0" dirty="0">
                <a:effectLst/>
              </a:rPr>
              <a:t>e insure all the stuff but not the people who make the stuff function.</a:t>
            </a:r>
            <a:endParaRPr lang="en-US" sz="4800" dirty="0"/>
          </a:p>
        </p:txBody>
      </p:sp>
      <p:sp>
        <p:nvSpPr>
          <p:cNvPr id="4" name="Slide Number Placeholder 3">
            <a:extLst>
              <a:ext uri="{FF2B5EF4-FFF2-40B4-BE49-F238E27FC236}">
                <a16:creationId xmlns:a16="http://schemas.microsoft.com/office/drawing/2014/main" id="{C08429F8-7CAA-8842-9D82-322903AD708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82A70C6-5276-8041-BE68-5BBD6B8C2727}" type="slidenum">
              <a:rPr lang="en-US" smtClean="0"/>
              <a:pPr>
                <a:spcAft>
                  <a:spcPts val="600"/>
                </a:spcAft>
              </a:pPr>
              <a:t>22</a:t>
            </a:fld>
            <a:endParaRPr lang="en-US"/>
          </a:p>
        </p:txBody>
      </p:sp>
    </p:spTree>
    <p:extLst>
      <p:ext uri="{BB962C8B-B14F-4D97-AF65-F5344CB8AC3E}">
        <p14:creationId xmlns:p14="http://schemas.microsoft.com/office/powerpoint/2010/main" val="2025736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Life Insurance - Highway Sign image">
            <a:extLst>
              <a:ext uri="{FF2B5EF4-FFF2-40B4-BE49-F238E27FC236}">
                <a16:creationId xmlns:a16="http://schemas.microsoft.com/office/drawing/2014/main" id="{58EB6726-1514-334A-92AD-2415D14051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3" r="3574"/>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04856EB-1D8B-DE4B-A7A6-A2CEE18B7CF0}"/>
              </a:ext>
            </a:extLst>
          </p:cNvPr>
          <p:cNvSpPr/>
          <p:nvPr/>
        </p:nvSpPr>
        <p:spPr>
          <a:xfrm>
            <a:off x="592667" y="1557619"/>
            <a:ext cx="2912533" cy="3742762"/>
          </a:xfrm>
          <a:prstGeom prst="rect">
            <a:avLst/>
          </a:prstGeom>
        </p:spPr>
        <p:txBody>
          <a:bodyPr vert="horz" lIns="91440" tIns="45720" rIns="91440" bIns="45720" rtlCol="0">
            <a:normAutofit/>
          </a:bodyPr>
          <a:lstStyle/>
          <a:p>
            <a:pPr marL="342900" indent="-342900">
              <a:lnSpc>
                <a:spcPct val="90000"/>
              </a:lnSpc>
              <a:spcAft>
                <a:spcPts val="600"/>
              </a:spcAft>
              <a:buFont typeface="Arial" panose="020B0604020202020204" pitchFamily="34" charset="0"/>
              <a:buChar char="•"/>
            </a:pPr>
            <a:r>
              <a:rPr lang="en-US" sz="3600" b="0" i="0" dirty="0">
                <a:effectLst/>
              </a:rPr>
              <a:t>How Much and What </a:t>
            </a:r>
            <a:r>
              <a:rPr lang="en-US" sz="3600" dirty="0"/>
              <a:t>K</a:t>
            </a:r>
            <a:r>
              <a:rPr lang="en-US" sz="3600" b="0" i="0" dirty="0">
                <a:effectLst/>
              </a:rPr>
              <a:t>ind?</a:t>
            </a:r>
          </a:p>
          <a:p>
            <a:pPr marL="342900" indent="-342900">
              <a:lnSpc>
                <a:spcPct val="90000"/>
              </a:lnSpc>
              <a:spcAft>
                <a:spcPts val="600"/>
              </a:spcAft>
              <a:buFont typeface="Arial" panose="020B0604020202020204" pitchFamily="34" charset="0"/>
              <a:buChar char="•"/>
            </a:pPr>
            <a:r>
              <a:rPr lang="en-US" sz="3600" dirty="0"/>
              <a:t>Why Not Both:</a:t>
            </a:r>
            <a:br>
              <a:rPr lang="en-US" sz="3600" dirty="0"/>
            </a:br>
            <a:r>
              <a:rPr lang="en-US" sz="3600" b="0" i="0" dirty="0">
                <a:effectLst/>
              </a:rPr>
              <a:t>Whole Life and Term </a:t>
            </a:r>
            <a:endParaRPr lang="en-US" sz="3600" dirty="0"/>
          </a:p>
        </p:txBody>
      </p:sp>
      <p:sp>
        <p:nvSpPr>
          <p:cNvPr id="4" name="Slide Number Placeholder 3">
            <a:extLst>
              <a:ext uri="{FF2B5EF4-FFF2-40B4-BE49-F238E27FC236}">
                <a16:creationId xmlns:a16="http://schemas.microsoft.com/office/drawing/2014/main" id="{60A6A8DD-A6B8-DA4D-A9A3-EE9FB5FA83F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82A70C6-5276-8041-BE68-5BBD6B8C2727}" type="slidenum">
              <a:rPr lang="en-US">
                <a:solidFill>
                  <a:srgbClr val="FFFFFF"/>
                </a:solidFill>
                <a:latin typeface="Calibri" panose="020F0502020204030204"/>
              </a:rPr>
              <a:pPr>
                <a:spcAft>
                  <a:spcPts val="600"/>
                </a:spcAft>
                <a:defRPr/>
              </a:pPr>
              <a:t>23</a:t>
            </a:fld>
            <a:endParaRPr lang="en-US">
              <a:solidFill>
                <a:srgbClr val="FFFFFF"/>
              </a:solidFill>
              <a:latin typeface="Calibri" panose="020F0502020204030204"/>
            </a:endParaRPr>
          </a:p>
        </p:txBody>
      </p:sp>
    </p:spTree>
    <p:extLst>
      <p:ext uri="{BB962C8B-B14F-4D97-AF65-F5344CB8AC3E}">
        <p14:creationId xmlns:p14="http://schemas.microsoft.com/office/powerpoint/2010/main" val="3345716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The 8 Best Earthquake Kits of 2021">
            <a:extLst>
              <a:ext uri="{FF2B5EF4-FFF2-40B4-BE49-F238E27FC236}">
                <a16:creationId xmlns:a16="http://schemas.microsoft.com/office/drawing/2014/main" id="{B6BBD7D6-CED6-0249-9DE3-12D402CACB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463399B-1C82-224D-A0F9-032B61004EE7}"/>
              </a:ext>
            </a:extLst>
          </p:cNvPr>
          <p:cNvSpPr/>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0" i="0">
                <a:solidFill>
                  <a:schemeClr val="tx1">
                    <a:lumMod val="85000"/>
                    <a:lumOff val="15000"/>
                  </a:schemeClr>
                </a:solidFill>
                <a:effectLst/>
                <a:latin typeface="+mj-lt"/>
                <a:ea typeface="+mj-ea"/>
                <a:cs typeface="+mj-cs"/>
              </a:rPr>
              <a:t>Expect the Unexpected</a:t>
            </a:r>
            <a:endParaRPr lang="en-US" sz="3600">
              <a:solidFill>
                <a:schemeClr val="tx1">
                  <a:lumMod val="85000"/>
                  <a:lumOff val="15000"/>
                </a:schemeClr>
              </a:solidFill>
              <a:latin typeface="+mj-lt"/>
              <a:ea typeface="+mj-ea"/>
              <a:cs typeface="+mj-cs"/>
            </a:endParaRP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531D770-EEE0-F04B-90A1-E9914528ECA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defRPr/>
            </a:pPr>
            <a:fld id="{E82A70C6-5276-8041-BE68-5BBD6B8C2727}" type="slidenum">
              <a:rPr lang="en-US">
                <a:solidFill>
                  <a:srgbClr val="FFFFFF"/>
                </a:solidFill>
              </a:rPr>
              <a:pPr defTabSz="457200">
                <a:spcAft>
                  <a:spcPts val="600"/>
                </a:spcAft>
                <a:defRPr/>
              </a:pPr>
              <a:t>24</a:t>
            </a:fld>
            <a:endParaRPr lang="en-US">
              <a:solidFill>
                <a:srgbClr val="FFFFFF"/>
              </a:solidFill>
            </a:endParaRPr>
          </a:p>
        </p:txBody>
      </p:sp>
    </p:spTree>
    <p:extLst>
      <p:ext uri="{BB962C8B-B14F-4D97-AF65-F5344CB8AC3E}">
        <p14:creationId xmlns:p14="http://schemas.microsoft.com/office/powerpoint/2010/main" val="3945744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It's Tornado Season Again - Are You Prepared This Year?">
            <a:extLst>
              <a:ext uri="{FF2B5EF4-FFF2-40B4-BE49-F238E27FC236}">
                <a16:creationId xmlns:a16="http://schemas.microsoft.com/office/drawing/2014/main" id="{91FB024A-4DE5-B447-B0DA-BBA395E2C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87" r="1" b="1"/>
          <a:stretch/>
        </p:blipFill>
        <p:spPr bwMode="auto">
          <a:xfrm>
            <a:off x="643467" y="643467"/>
            <a:ext cx="10905066" cy="5571066"/>
          </a:xfrm>
          <a:prstGeom prst="rect">
            <a:avLst/>
          </a:prstGeom>
          <a:noFill/>
          <a:ln w="190500">
            <a:solidFill>
              <a:srgbClr val="FFFFFF"/>
            </a:solidFill>
            <a:miter lim="800000"/>
          </a:ln>
          <a:effectLst>
            <a:outerShdw blurRad="76200" dist="19050" dir="5400000" algn="t" rotWithShape="0">
              <a:prstClr val="black">
                <a:alpha val="55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6811740-290E-034C-8E27-8B1FCB87B39E}"/>
              </a:ext>
            </a:extLst>
          </p:cNvPr>
          <p:cNvSpPr>
            <a:spLocks noGrp="1"/>
          </p:cNvSpPr>
          <p:nvPr>
            <p:ph type="sldNum" sz="quarter" idx="12"/>
          </p:nvPr>
        </p:nvSpPr>
        <p:spPr>
          <a:xfrm>
            <a:off x="8610600" y="6447790"/>
            <a:ext cx="2743200" cy="365125"/>
          </a:xfrm>
        </p:spPr>
        <p:txBody>
          <a:bodyPr vert="horz" lIns="91440" tIns="45720" rIns="91440" bIns="45720" rtlCol="0" anchor="ctr">
            <a:normAutofit/>
          </a:bodyPr>
          <a:lstStyle/>
          <a:p>
            <a:pPr>
              <a:spcAft>
                <a:spcPts val="600"/>
              </a:spcAft>
            </a:pPr>
            <a:fld id="{E82A70C6-5276-8041-BE68-5BBD6B8C2727}" type="slidenum">
              <a:rPr lang="en-US" smtClean="0"/>
              <a:pPr>
                <a:spcAft>
                  <a:spcPts val="600"/>
                </a:spcAft>
              </a:pPr>
              <a:t>25</a:t>
            </a:fld>
            <a:endParaRPr lang="en-US"/>
          </a:p>
        </p:txBody>
      </p:sp>
    </p:spTree>
    <p:extLst>
      <p:ext uri="{BB962C8B-B14F-4D97-AF65-F5344CB8AC3E}">
        <p14:creationId xmlns:p14="http://schemas.microsoft.com/office/powerpoint/2010/main" val="3787296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E42C-248A-F04F-BF0E-4B80EE8F6914}"/>
              </a:ext>
            </a:extLst>
          </p:cNvPr>
          <p:cNvSpPr>
            <a:spLocks noGrp="1"/>
          </p:cNvSpPr>
          <p:nvPr>
            <p:ph type="title"/>
          </p:nvPr>
        </p:nvSpPr>
        <p:spPr>
          <a:xfrm>
            <a:off x="6413111" y="640081"/>
            <a:ext cx="5138808" cy="3352473"/>
          </a:xfrm>
          <a:noFill/>
        </p:spPr>
        <p:txBody>
          <a:bodyPr vert="horz" lIns="91440" tIns="45720" rIns="91440" bIns="45720" rtlCol="0" anchor="b">
            <a:normAutofit/>
          </a:bodyPr>
          <a:lstStyle/>
          <a:p>
            <a:pPr algn="ctr"/>
            <a:r>
              <a:rPr lang="en-US" sz="6000" kern="1200" dirty="0">
                <a:solidFill>
                  <a:schemeClr val="tx1"/>
                </a:solidFill>
                <a:latin typeface="+mn-lt"/>
                <a:ea typeface="+mj-ea"/>
                <a:cs typeface="+mj-cs"/>
              </a:rPr>
              <a:t>Questions</a:t>
            </a:r>
          </a:p>
        </p:txBody>
      </p:sp>
      <p:sp>
        <p:nvSpPr>
          <p:cNvPr id="22" name="Rectangle 21">
            <a:extLst>
              <a:ext uri="{FF2B5EF4-FFF2-40B4-BE49-F238E27FC236}">
                <a16:creationId xmlns:a16="http://schemas.microsoft.com/office/drawing/2014/main" id="{4913D8DA-B72B-46FB-9E5D-656A0EB0A4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6107584" cy="6861717"/>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6">
            <a:extLst>
              <a:ext uri="{FF2B5EF4-FFF2-40B4-BE49-F238E27FC236}">
                <a16:creationId xmlns:a16="http://schemas.microsoft.com/office/drawing/2014/main" id="{63CDDC8E-3FD0-4545-A664-7661835B4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Help">
            <a:extLst>
              <a:ext uri="{FF2B5EF4-FFF2-40B4-BE49-F238E27FC236}">
                <a16:creationId xmlns:a16="http://schemas.microsoft.com/office/drawing/2014/main" id="{E5590606-0C21-4AD5-B16E-6A6A6924E3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6500" y="1344157"/>
            <a:ext cx="4169664" cy="4169664"/>
          </a:xfrm>
          <a:prstGeom prst="rect">
            <a:avLst/>
          </a:prstGeom>
          <a:effectLst/>
        </p:spPr>
      </p:pic>
      <p:sp>
        <p:nvSpPr>
          <p:cNvPr id="4" name="Slide Number Placeholder 3">
            <a:extLst>
              <a:ext uri="{FF2B5EF4-FFF2-40B4-BE49-F238E27FC236}">
                <a16:creationId xmlns:a16="http://schemas.microsoft.com/office/drawing/2014/main" id="{D8815424-95DC-4C46-A2E9-54193525C060}"/>
              </a:ext>
            </a:extLst>
          </p:cNvPr>
          <p:cNvSpPr>
            <a:spLocks noGrp="1"/>
          </p:cNvSpPr>
          <p:nvPr>
            <p:ph type="sldNum" sz="quarter" idx="12"/>
          </p:nvPr>
        </p:nvSpPr>
        <p:spPr>
          <a:xfrm>
            <a:off x="10849470" y="6356350"/>
            <a:ext cx="689322" cy="365125"/>
          </a:xfrm>
          <a:noFill/>
        </p:spPr>
        <p:txBody>
          <a:bodyPr vert="horz" lIns="91440" tIns="45720" rIns="91440" bIns="45720" rtlCol="0" anchor="ctr">
            <a:normAutofit/>
          </a:bodyPr>
          <a:lstStyle/>
          <a:p>
            <a:pPr algn="l">
              <a:spcAft>
                <a:spcPts val="600"/>
              </a:spcAft>
            </a:pPr>
            <a:fld id="{E82A70C6-5276-8041-BE68-5BBD6B8C2727}" type="slidenum">
              <a:rPr lang="en-US"/>
              <a:pPr algn="l">
                <a:spcAft>
                  <a:spcPts val="600"/>
                </a:spcAft>
              </a:pPr>
              <a:t>26</a:t>
            </a:fld>
            <a:endParaRPr lang="en-US"/>
          </a:p>
        </p:txBody>
      </p:sp>
    </p:spTree>
    <p:extLst>
      <p:ext uri="{BB962C8B-B14F-4D97-AF65-F5344CB8AC3E}">
        <p14:creationId xmlns:p14="http://schemas.microsoft.com/office/powerpoint/2010/main" val="1232019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E3E5F56-04AC-48F6-B30E-D9C4C1781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26">
            <a:extLst>
              <a:ext uri="{FF2B5EF4-FFF2-40B4-BE49-F238E27FC236}">
                <a16:creationId xmlns:a16="http://schemas.microsoft.com/office/drawing/2014/main" id="{CDAEFB19-78B1-4412-8791-DEBC3BFF0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Husqvarna Automower 315 Robotic Lawn Mower Review » The ...">
            <a:extLst>
              <a:ext uri="{FF2B5EF4-FFF2-40B4-BE49-F238E27FC236}">
                <a16:creationId xmlns:a16="http://schemas.microsoft.com/office/drawing/2014/main" id="{0EC6505C-A852-A144-A46F-CE18CB2B27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453"/>
          <a:stretch/>
        </p:blipFill>
        <p:spPr bwMode="auto">
          <a:xfrm>
            <a:off x="969264" y="960120"/>
            <a:ext cx="10277856" cy="493776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655932C-5BE0-F648-969B-448E664DAF9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82A70C6-5276-8041-BE68-5BBD6B8C2727}" type="slidenum">
              <a:rPr lang="en-US" smtClean="0"/>
              <a:pPr>
                <a:spcAft>
                  <a:spcPts val="600"/>
                </a:spcAft>
              </a:pPr>
              <a:t>27</a:t>
            </a:fld>
            <a:endParaRPr lang="en-US"/>
          </a:p>
        </p:txBody>
      </p:sp>
    </p:spTree>
    <p:extLst>
      <p:ext uri="{BB962C8B-B14F-4D97-AF65-F5344CB8AC3E}">
        <p14:creationId xmlns:p14="http://schemas.microsoft.com/office/powerpoint/2010/main" val="3083617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nside Jeff Bezos' $400 Million Mega Yacht - YouTube">
            <a:extLst>
              <a:ext uri="{FF2B5EF4-FFF2-40B4-BE49-F238E27FC236}">
                <a16:creationId xmlns:a16="http://schemas.microsoft.com/office/drawing/2014/main" id="{EBB8E557-D144-B346-94C8-05FAC6DABD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50115" y="1929067"/>
            <a:ext cx="5294716" cy="2978277"/>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26" name="Picture 2" descr="The Trash Can With A Shelf For Recyclables">
            <a:extLst>
              <a:ext uri="{FF2B5EF4-FFF2-40B4-BE49-F238E27FC236}">
                <a16:creationId xmlns:a16="http://schemas.microsoft.com/office/drawing/2014/main" id="{D02189D9-5D5B-834D-9AD0-C68C006D4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50" r="11713"/>
          <a:stretch/>
        </p:blipFill>
        <p:spPr bwMode="auto">
          <a:xfrm>
            <a:off x="647169" y="1218984"/>
            <a:ext cx="5294715" cy="449601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656838A-027D-2D4A-B07F-8E21FC3C49B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82A70C6-5276-8041-BE68-5BBD6B8C2727}" type="slidenum">
              <a:rPr lang="en-US" smtClean="0"/>
              <a:pPr>
                <a:spcAft>
                  <a:spcPts val="600"/>
                </a:spcAft>
              </a:pPr>
              <a:t>3</a:t>
            </a:fld>
            <a:endParaRPr lang="en-US"/>
          </a:p>
        </p:txBody>
      </p:sp>
    </p:spTree>
    <p:extLst>
      <p:ext uri="{BB962C8B-B14F-4D97-AF65-F5344CB8AC3E}">
        <p14:creationId xmlns:p14="http://schemas.microsoft.com/office/powerpoint/2010/main" val="264465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11BE883-46B4-412C-B6C3-88A2FF74B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radual Transformation: It's Not Fair!">
            <a:extLst>
              <a:ext uri="{FF2B5EF4-FFF2-40B4-BE49-F238E27FC236}">
                <a16:creationId xmlns:a16="http://schemas.microsoft.com/office/drawing/2014/main" id="{67E0354D-AC4C-104E-8963-BC1F91D455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77" r="-1" b="-1"/>
          <a:stretch/>
        </p:blipFill>
        <p:spPr bwMode="auto">
          <a:xfrm>
            <a:off x="644652" y="722376"/>
            <a:ext cx="6263640"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87A7877-BC78-A443-81C4-30C9752180BB}"/>
              </a:ext>
            </a:extLst>
          </p:cNvPr>
          <p:cNvSpPr/>
          <p:nvPr/>
        </p:nvSpPr>
        <p:spPr>
          <a:xfrm>
            <a:off x="8032155" y="1894572"/>
            <a:ext cx="3667036" cy="3068855"/>
          </a:xfrm>
          <a:prstGeom prst="rect">
            <a:avLst/>
          </a:prstGeom>
        </p:spPr>
        <p:txBody>
          <a:bodyPr vert="horz" lIns="91440" tIns="45720" rIns="91440" bIns="45720" rtlCol="0">
            <a:normAutofit/>
          </a:bodyPr>
          <a:lstStyle/>
          <a:p>
            <a:pPr>
              <a:lnSpc>
                <a:spcPct val="90000"/>
              </a:lnSpc>
              <a:spcAft>
                <a:spcPts val="600"/>
              </a:spcAft>
            </a:pPr>
            <a:r>
              <a:rPr lang="en-US" sz="3600" b="0" i="0" dirty="0">
                <a:effectLst/>
              </a:rPr>
              <a:t>The </a:t>
            </a:r>
            <a:r>
              <a:rPr lang="en-US" sz="3600" b="0" i="0" cap="small" dirty="0">
                <a:effectLst/>
              </a:rPr>
              <a:t>Lord</a:t>
            </a:r>
            <a:r>
              <a:rPr lang="en-US" sz="3600" b="0" i="0" dirty="0">
                <a:effectLst/>
              </a:rPr>
              <a:t> detests dishonest scales, but </a:t>
            </a:r>
            <a:r>
              <a:rPr lang="en-US" sz="3600" b="0" i="0" dirty="0">
                <a:solidFill>
                  <a:schemeClr val="accent3">
                    <a:lumMod val="75000"/>
                  </a:schemeClr>
                </a:solidFill>
                <a:effectLst/>
              </a:rPr>
              <a:t>accurate weights </a:t>
            </a:r>
            <a:r>
              <a:rPr lang="en-US" sz="3600" b="0" i="0" dirty="0">
                <a:effectLst/>
              </a:rPr>
              <a:t>find favor with him.</a:t>
            </a:r>
          </a:p>
          <a:p>
            <a:pPr>
              <a:lnSpc>
                <a:spcPct val="90000"/>
              </a:lnSpc>
              <a:spcAft>
                <a:spcPts val="600"/>
              </a:spcAft>
            </a:pPr>
            <a:r>
              <a:rPr lang="en-US" sz="2400" dirty="0"/>
              <a:t>—</a:t>
            </a:r>
            <a:r>
              <a:rPr lang="en-US" sz="2400" b="0" i="0" dirty="0">
                <a:effectLst/>
              </a:rPr>
              <a:t>Proverbs 11:1 NIV</a:t>
            </a:r>
            <a:endParaRPr lang="en-US" sz="2400" dirty="0"/>
          </a:p>
        </p:txBody>
      </p:sp>
      <p:sp>
        <p:nvSpPr>
          <p:cNvPr id="4" name="Slide Number Placeholder 3">
            <a:extLst>
              <a:ext uri="{FF2B5EF4-FFF2-40B4-BE49-F238E27FC236}">
                <a16:creationId xmlns:a16="http://schemas.microsoft.com/office/drawing/2014/main" id="{E67D294A-816C-F445-AE3E-1F527189847C}"/>
              </a:ext>
            </a:extLst>
          </p:cNvPr>
          <p:cNvSpPr>
            <a:spLocks noGrp="1"/>
          </p:cNvSpPr>
          <p:nvPr>
            <p:ph type="sldNum" sz="quarter" idx="12"/>
          </p:nvPr>
        </p:nvSpPr>
        <p:spPr>
          <a:xfrm>
            <a:off x="10853928" y="6356350"/>
            <a:ext cx="704088" cy="365125"/>
          </a:xfrm>
        </p:spPr>
        <p:txBody>
          <a:bodyPr vert="horz" lIns="91440" tIns="45720" rIns="91440" bIns="45720" rtlCol="0" anchor="ctr">
            <a:normAutofit/>
          </a:bodyPr>
          <a:lstStyle/>
          <a:p>
            <a:pPr algn="l">
              <a:spcAft>
                <a:spcPts val="600"/>
              </a:spcAft>
              <a:defRPr/>
            </a:pPr>
            <a:fld id="{E82A70C6-5276-8041-BE68-5BBD6B8C2727}" type="slidenum">
              <a:rPr lang="en-US" smtClean="0">
                <a:solidFill>
                  <a:prstClr val="black">
                    <a:tint val="75000"/>
                  </a:prstClr>
                </a:solidFill>
                <a:latin typeface="Calibri" panose="020F0502020204030204"/>
              </a:rPr>
              <a:pPr algn="l">
                <a:spcAft>
                  <a:spcPts val="600"/>
                </a:spcAft>
                <a:defRPr/>
              </a:pPr>
              <a:t>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5168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C0BFBD50-06CE-42F1-9AB9-3D9079057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B8A2F-FA91-A048-99D0-A06DFD8E0758}"/>
              </a:ext>
            </a:extLst>
          </p:cNvPr>
          <p:cNvSpPr>
            <a:spLocks noGrp="1"/>
          </p:cNvSpPr>
          <p:nvPr>
            <p:ph type="title"/>
          </p:nvPr>
        </p:nvSpPr>
        <p:spPr>
          <a:xfrm>
            <a:off x="6622293" y="638144"/>
            <a:ext cx="4953934" cy="1676603"/>
          </a:xfrm>
        </p:spPr>
        <p:txBody>
          <a:bodyPr>
            <a:normAutofit/>
          </a:bodyPr>
          <a:lstStyle/>
          <a:p>
            <a:r>
              <a:rPr lang="en-US" sz="4000"/>
              <a:t>Building Wealth Is Not Mysterious</a:t>
            </a:r>
          </a:p>
        </p:txBody>
      </p:sp>
      <p:sp>
        <p:nvSpPr>
          <p:cNvPr id="193" name="Rectangle 192">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Mysterious universe starry sky mobile phone wallpaper ...">
            <a:extLst>
              <a:ext uri="{FF2B5EF4-FFF2-40B4-BE49-F238E27FC236}">
                <a16:creationId xmlns:a16="http://schemas.microsoft.com/office/drawing/2014/main" id="{D80A08E3-3600-8441-B0FB-0D60430E37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40" b="20740"/>
          <a:stretch/>
        </p:blipFill>
        <p:spPr bwMode="auto">
          <a:xfrm>
            <a:off x="656844" y="722376"/>
            <a:ext cx="4782312"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B7E7006-C429-1242-A980-CE7328C0C596}"/>
              </a:ext>
            </a:extLst>
          </p:cNvPr>
          <p:cNvSpPr>
            <a:spLocks noGrp="1"/>
          </p:cNvSpPr>
          <p:nvPr>
            <p:ph idx="1"/>
          </p:nvPr>
        </p:nvSpPr>
        <p:spPr>
          <a:xfrm>
            <a:off x="6622295" y="2438401"/>
            <a:ext cx="4953932" cy="3779520"/>
          </a:xfrm>
        </p:spPr>
        <p:txBody>
          <a:bodyPr>
            <a:normAutofit lnSpcReduction="10000"/>
          </a:bodyPr>
          <a:lstStyle/>
          <a:p>
            <a:r>
              <a:rPr lang="en-US" dirty="0"/>
              <a:t>Like Jesus all man and all God—who walked through a door into a room yet ate fish a few day earlier.</a:t>
            </a:r>
          </a:p>
          <a:p>
            <a:r>
              <a:rPr lang="en-US" dirty="0"/>
              <a:t>Why did Joseph and Mary have to escape into Egypt to avoid Herod when God could have wiped out Herod with a host of angels or just have him die of some disease?</a:t>
            </a:r>
          </a:p>
        </p:txBody>
      </p:sp>
      <p:sp>
        <p:nvSpPr>
          <p:cNvPr id="4" name="Slide Number Placeholder 3">
            <a:extLst>
              <a:ext uri="{FF2B5EF4-FFF2-40B4-BE49-F238E27FC236}">
                <a16:creationId xmlns:a16="http://schemas.microsoft.com/office/drawing/2014/main" id="{E46BD30E-6C8F-164B-A7B2-4B24327B9789}"/>
              </a:ext>
            </a:extLst>
          </p:cNvPr>
          <p:cNvSpPr>
            <a:spLocks noGrp="1"/>
          </p:cNvSpPr>
          <p:nvPr>
            <p:ph type="sldNum" sz="quarter" idx="12"/>
          </p:nvPr>
        </p:nvSpPr>
        <p:spPr>
          <a:xfrm>
            <a:off x="10853928" y="6356350"/>
            <a:ext cx="685800" cy="365125"/>
          </a:xfrm>
        </p:spPr>
        <p:txBody>
          <a:bodyPr>
            <a:normAutofit/>
          </a:bodyPr>
          <a:lstStyle/>
          <a:p>
            <a:pPr algn="l">
              <a:spcAft>
                <a:spcPts val="600"/>
              </a:spcAft>
            </a:pPr>
            <a:fld id="{E82A70C6-5276-8041-BE68-5BBD6B8C2727}" type="slidenum">
              <a:rPr lang="en-US"/>
              <a:pPr algn="l">
                <a:spcAft>
                  <a:spcPts val="600"/>
                </a:spcAft>
              </a:pPr>
              <a:t>5</a:t>
            </a:fld>
            <a:endParaRPr lang="en-US"/>
          </a:p>
        </p:txBody>
      </p:sp>
    </p:spTree>
    <p:extLst>
      <p:ext uri="{BB962C8B-B14F-4D97-AF65-F5344CB8AC3E}">
        <p14:creationId xmlns:p14="http://schemas.microsoft.com/office/powerpoint/2010/main" val="2693233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45B7-0C13-B843-8600-AEE8DC4B9C26}"/>
              </a:ext>
            </a:extLst>
          </p:cNvPr>
          <p:cNvSpPr>
            <a:spLocks noGrp="1"/>
          </p:cNvSpPr>
          <p:nvPr>
            <p:ph type="title"/>
          </p:nvPr>
        </p:nvSpPr>
        <p:spPr>
          <a:xfrm>
            <a:off x="648929" y="629266"/>
            <a:ext cx="4944152" cy="1622321"/>
          </a:xfrm>
        </p:spPr>
        <p:txBody>
          <a:bodyPr>
            <a:normAutofit/>
          </a:bodyPr>
          <a:lstStyle/>
          <a:p>
            <a:r>
              <a:rPr lang="en-US" dirty="0"/>
              <a:t>Is It Okay to Acquire Wealth?</a:t>
            </a:r>
          </a:p>
        </p:txBody>
      </p:sp>
      <p:sp>
        <p:nvSpPr>
          <p:cNvPr id="3" name="Content Placeholder 2">
            <a:extLst>
              <a:ext uri="{FF2B5EF4-FFF2-40B4-BE49-F238E27FC236}">
                <a16:creationId xmlns:a16="http://schemas.microsoft.com/office/drawing/2014/main" id="{D58CD728-B15A-594A-91FB-27ACA2196A91}"/>
              </a:ext>
            </a:extLst>
          </p:cNvPr>
          <p:cNvSpPr>
            <a:spLocks noGrp="1"/>
          </p:cNvSpPr>
          <p:nvPr>
            <p:ph idx="1"/>
          </p:nvPr>
        </p:nvSpPr>
        <p:spPr>
          <a:xfrm>
            <a:off x="648930" y="2438400"/>
            <a:ext cx="4944151" cy="3785419"/>
          </a:xfrm>
        </p:spPr>
        <p:txBody>
          <a:bodyPr>
            <a:normAutofit/>
          </a:bodyPr>
          <a:lstStyle/>
          <a:p>
            <a:r>
              <a:rPr lang="en-US" dirty="0"/>
              <a:t>Why didn’t God keep Job poor?</a:t>
            </a:r>
          </a:p>
          <a:p>
            <a:r>
              <a:rPr lang="en-US" dirty="0"/>
              <a:t>Why did God bring wise men to Jesus bearing gifts that in today’s standards value over $4 million?</a:t>
            </a:r>
            <a:r>
              <a:rPr lang="en-US" baseline="30000" dirty="0"/>
              <a:t>*</a:t>
            </a:r>
          </a:p>
        </p:txBody>
      </p:sp>
      <p:sp>
        <p:nvSpPr>
          <p:cNvPr id="71" name="Rectangle 7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Gold, Frankincense, and Myrrh - The Original Christmas ...">
            <a:extLst>
              <a:ext uri="{FF2B5EF4-FFF2-40B4-BE49-F238E27FC236}">
                <a16:creationId xmlns:a16="http://schemas.microsoft.com/office/drawing/2014/main" id="{11B62535-E47D-B44F-95D8-10BDBCC09E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24" b="7377"/>
          <a:stretch/>
        </p:blipFill>
        <p:spPr bwMode="auto">
          <a:xfrm>
            <a:off x="6729777" y="1321115"/>
            <a:ext cx="4825396" cy="4212523"/>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187D39B-CDCD-7D4F-9146-C674CA459392}"/>
              </a:ext>
            </a:extLst>
          </p:cNvPr>
          <p:cNvSpPr>
            <a:spLocks noGrp="1"/>
          </p:cNvSpPr>
          <p:nvPr>
            <p:ph type="sldNum" sz="quarter" idx="12"/>
          </p:nvPr>
        </p:nvSpPr>
        <p:spPr>
          <a:xfrm>
            <a:off x="10356782" y="6356350"/>
            <a:ext cx="997017" cy="365125"/>
          </a:xfrm>
        </p:spPr>
        <p:txBody>
          <a:bodyPr>
            <a:normAutofit/>
          </a:bodyPr>
          <a:lstStyle/>
          <a:p>
            <a:pPr>
              <a:spcAft>
                <a:spcPts val="600"/>
              </a:spcAft>
            </a:pPr>
            <a:fld id="{E82A70C6-5276-8041-BE68-5BBD6B8C2727}" type="slidenum">
              <a:rPr lang="en-US">
                <a:solidFill>
                  <a:srgbClr val="404040"/>
                </a:solidFill>
              </a:rPr>
              <a:pPr>
                <a:spcAft>
                  <a:spcPts val="600"/>
                </a:spcAft>
              </a:pPr>
              <a:t>6</a:t>
            </a:fld>
            <a:endParaRPr lang="en-US">
              <a:solidFill>
                <a:srgbClr val="404040"/>
              </a:solidFill>
            </a:endParaRPr>
          </a:p>
        </p:txBody>
      </p:sp>
      <p:sp>
        <p:nvSpPr>
          <p:cNvPr id="5" name="Rectangle 4">
            <a:extLst>
              <a:ext uri="{FF2B5EF4-FFF2-40B4-BE49-F238E27FC236}">
                <a16:creationId xmlns:a16="http://schemas.microsoft.com/office/drawing/2014/main" id="{580E40D2-D7C3-274D-A7E5-96D03EEBA666}"/>
              </a:ext>
            </a:extLst>
          </p:cNvPr>
          <p:cNvSpPr/>
          <p:nvPr/>
        </p:nvSpPr>
        <p:spPr>
          <a:xfrm>
            <a:off x="611385" y="6352143"/>
            <a:ext cx="7880684" cy="307777"/>
          </a:xfrm>
          <a:prstGeom prst="rect">
            <a:avLst/>
          </a:prstGeom>
        </p:spPr>
        <p:txBody>
          <a:bodyPr wrap="square">
            <a:spAutoFit/>
          </a:bodyPr>
          <a:lstStyle/>
          <a:p>
            <a:pPr>
              <a:spcAft>
                <a:spcPts val="600"/>
              </a:spcAft>
            </a:pPr>
            <a:r>
              <a:rPr lang="en-US" sz="1400" baseline="30000" dirty="0"/>
              <a:t>*</a:t>
            </a:r>
            <a:r>
              <a:rPr lang="en-US" sz="1400" dirty="0"/>
              <a:t> https://</a:t>
            </a:r>
            <a:r>
              <a:rPr lang="en-US" sz="1400" dirty="0" err="1"/>
              <a:t>askinglot.com</a:t>
            </a:r>
            <a:r>
              <a:rPr lang="en-US" sz="1400" dirty="0"/>
              <a:t>/how-much-were-the-wise-</a:t>
            </a:r>
            <a:r>
              <a:rPr lang="en-US" sz="1400" dirty="0" err="1"/>
              <a:t>mens</a:t>
            </a:r>
            <a:r>
              <a:rPr lang="en-US" sz="1400" dirty="0"/>
              <a:t>-gifts-worth</a:t>
            </a:r>
          </a:p>
        </p:txBody>
      </p:sp>
    </p:spTree>
    <p:extLst>
      <p:ext uri="{BB962C8B-B14F-4D97-AF65-F5344CB8AC3E}">
        <p14:creationId xmlns:p14="http://schemas.microsoft.com/office/powerpoint/2010/main" val="2621638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D2799BA8-4F6F-C04E-BA28-5BA06BCDCE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730" r="-1" b="18482"/>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B76E0A0-FF1D-6941-B3CF-719F7337F0E6}"/>
              </a:ext>
            </a:extLst>
          </p:cNvPr>
          <p:cNvSpPr>
            <a:spLocks noGrp="1"/>
          </p:cNvSpPr>
          <p:nvPr>
            <p:ph idx="1"/>
          </p:nvPr>
        </p:nvSpPr>
        <p:spPr>
          <a:xfrm>
            <a:off x="466862" y="1587733"/>
            <a:ext cx="3822189" cy="3682533"/>
          </a:xfrm>
        </p:spPr>
        <p:txBody>
          <a:bodyPr>
            <a:normAutofit/>
          </a:bodyPr>
          <a:lstStyle/>
          <a:p>
            <a:pPr marL="0" indent="0">
              <a:lnSpc>
                <a:spcPct val="100000"/>
              </a:lnSpc>
              <a:buNone/>
            </a:pPr>
            <a:r>
              <a:rPr lang="en-US" dirty="0"/>
              <a:t>Become a critical thinker and realize your </a:t>
            </a:r>
            <a:br>
              <a:rPr lang="en-US" dirty="0"/>
            </a:br>
            <a:r>
              <a:rPr lang="en-US" dirty="0"/>
              <a:t>true potential to </a:t>
            </a:r>
            <a:r>
              <a:rPr lang="en-US" sz="3200" dirty="0">
                <a:solidFill>
                  <a:schemeClr val="accent3">
                    <a:lumMod val="75000"/>
                  </a:schemeClr>
                </a:solidFill>
              </a:rPr>
              <a:t>accumulate monies</a:t>
            </a:r>
            <a:r>
              <a:rPr lang="en-US" dirty="0">
                <a:solidFill>
                  <a:schemeClr val="accent3">
                    <a:lumMod val="75000"/>
                  </a:schemeClr>
                </a:solidFill>
              </a:rPr>
              <a:t> </a:t>
            </a:r>
            <a:r>
              <a:rPr lang="en-US" dirty="0"/>
              <a:t>and to </a:t>
            </a:r>
            <a:r>
              <a:rPr lang="en-US" sz="3200" dirty="0">
                <a:solidFill>
                  <a:schemeClr val="accent3">
                    <a:lumMod val="75000"/>
                  </a:schemeClr>
                </a:solidFill>
              </a:rPr>
              <a:t>be content </a:t>
            </a:r>
            <a:r>
              <a:rPr lang="en-US" dirty="0"/>
              <a:t>so that you could possibly some day be the Good Samaritan.</a:t>
            </a:r>
          </a:p>
        </p:txBody>
      </p:sp>
      <p:sp>
        <p:nvSpPr>
          <p:cNvPr id="4" name="Slide Number Placeholder 3">
            <a:extLst>
              <a:ext uri="{FF2B5EF4-FFF2-40B4-BE49-F238E27FC236}">
                <a16:creationId xmlns:a16="http://schemas.microsoft.com/office/drawing/2014/main" id="{2B7E59A9-E453-C144-BC6F-CE9C6521DB35}"/>
              </a:ext>
            </a:extLst>
          </p:cNvPr>
          <p:cNvSpPr>
            <a:spLocks noGrp="1"/>
          </p:cNvSpPr>
          <p:nvPr>
            <p:ph type="sldNum" sz="quarter" idx="12"/>
          </p:nvPr>
        </p:nvSpPr>
        <p:spPr>
          <a:xfrm>
            <a:off x="8610600" y="6356350"/>
            <a:ext cx="2743200" cy="365125"/>
          </a:xfrm>
        </p:spPr>
        <p:txBody>
          <a:bodyPr>
            <a:normAutofit/>
          </a:bodyPr>
          <a:lstStyle/>
          <a:p>
            <a:pPr>
              <a:spcAft>
                <a:spcPts val="600"/>
              </a:spcAft>
            </a:pPr>
            <a:fld id="{E82A70C6-5276-8041-BE68-5BBD6B8C2727}"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2838432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C8B906-9A65-F047-A540-E0234F29B053}"/>
              </a:ext>
            </a:extLst>
          </p:cNvPr>
          <p:cNvSpPr>
            <a:spLocks noGrp="1"/>
          </p:cNvSpPr>
          <p:nvPr>
            <p:ph idx="1"/>
          </p:nvPr>
        </p:nvSpPr>
        <p:spPr>
          <a:xfrm>
            <a:off x="1277112" y="2292804"/>
            <a:ext cx="9637776" cy="2269067"/>
          </a:xfrm>
        </p:spPr>
        <p:txBody>
          <a:bodyPr>
            <a:normAutofit/>
          </a:bodyPr>
          <a:lstStyle/>
          <a:p>
            <a:pPr marL="0" indent="0">
              <a:buNone/>
            </a:pPr>
            <a:r>
              <a:rPr lang="en-US" sz="3200" dirty="0"/>
              <a:t>“History convincingly demonstrates that stocks have been and will remain the best investment for all those seeking </a:t>
            </a:r>
            <a:r>
              <a:rPr lang="en-US" sz="4000" dirty="0">
                <a:solidFill>
                  <a:schemeClr val="accent3">
                    <a:lumMod val="75000"/>
                  </a:schemeClr>
                </a:solidFill>
              </a:rPr>
              <a:t>long-term gains</a:t>
            </a:r>
            <a:r>
              <a:rPr lang="en-US" sz="3200" dirty="0"/>
              <a:t>.”</a:t>
            </a:r>
          </a:p>
          <a:p>
            <a:pPr marL="0" indent="0" algn="r">
              <a:buNone/>
            </a:pPr>
            <a:r>
              <a:rPr lang="en-US" sz="3200" dirty="0"/>
              <a:t>—Dr. Jeremy Siegel</a:t>
            </a:r>
          </a:p>
          <a:p>
            <a:pPr marL="0" indent="0">
              <a:buNone/>
            </a:pPr>
            <a:endParaRPr lang="en-US" sz="2400" dirty="0"/>
          </a:p>
        </p:txBody>
      </p:sp>
      <p:sp>
        <p:nvSpPr>
          <p:cNvPr id="4" name="Slide Number Placeholder 3">
            <a:extLst>
              <a:ext uri="{FF2B5EF4-FFF2-40B4-BE49-F238E27FC236}">
                <a16:creationId xmlns:a16="http://schemas.microsoft.com/office/drawing/2014/main" id="{87EE68A6-4CA1-1844-8E27-E27E05C2CED3}"/>
              </a:ext>
            </a:extLst>
          </p:cNvPr>
          <p:cNvSpPr>
            <a:spLocks noGrp="1"/>
          </p:cNvSpPr>
          <p:nvPr>
            <p:ph type="sldNum" sz="quarter" idx="12"/>
          </p:nvPr>
        </p:nvSpPr>
        <p:spPr>
          <a:xfrm>
            <a:off x="8610600" y="6356350"/>
            <a:ext cx="2743200" cy="365125"/>
          </a:xfrm>
        </p:spPr>
        <p:txBody>
          <a:bodyPr>
            <a:normAutofit/>
          </a:bodyPr>
          <a:lstStyle/>
          <a:p>
            <a:pPr>
              <a:spcAft>
                <a:spcPts val="600"/>
              </a:spcAft>
            </a:pPr>
            <a:fld id="{E82A70C6-5276-8041-BE68-5BBD6B8C2727}" type="slidenum">
              <a:rPr lang="en-US" smtClean="0"/>
              <a:pPr>
                <a:spcAft>
                  <a:spcPts val="600"/>
                </a:spcAft>
              </a:pPr>
              <a:t>8</a:t>
            </a:fld>
            <a:endParaRPr lang="en-US"/>
          </a:p>
        </p:txBody>
      </p:sp>
    </p:spTree>
    <p:extLst>
      <p:ext uri="{BB962C8B-B14F-4D97-AF65-F5344CB8AC3E}">
        <p14:creationId xmlns:p14="http://schemas.microsoft.com/office/powerpoint/2010/main" val="3853588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3468A6-F1B5-3147-BAD3-64F65505C879}"/>
              </a:ext>
            </a:extLst>
          </p:cNvPr>
          <p:cNvSpPr>
            <a:spLocks noGrp="1"/>
          </p:cNvSpPr>
          <p:nvPr>
            <p:ph type="title"/>
          </p:nvPr>
        </p:nvSpPr>
        <p:spPr>
          <a:xfrm>
            <a:off x="1288064" y="1284731"/>
            <a:ext cx="9637776" cy="1333066"/>
          </a:xfrm>
        </p:spPr>
        <p:txBody>
          <a:bodyPr>
            <a:normAutofit/>
          </a:bodyPr>
          <a:lstStyle/>
          <a:p>
            <a:r>
              <a:rPr lang="en-US" dirty="0"/>
              <a:t>Demystifying the Myths</a:t>
            </a:r>
          </a:p>
        </p:txBody>
      </p:sp>
      <p:cxnSp>
        <p:nvCxnSpPr>
          <p:cNvPr id="33" name="Straight Connector 32">
            <a:extLst>
              <a:ext uri="{FF2B5EF4-FFF2-40B4-BE49-F238E27FC236}">
                <a16:creationId xmlns:a16="http://schemas.microsoft.com/office/drawing/2014/main" id="{19C0742B-6FAB-4F71-A9CB-E140A40C8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62454" y="2620980"/>
            <a:ext cx="950976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0CA46FF-7AAD-8B41-BE58-B7CDA6CB63CB}"/>
              </a:ext>
            </a:extLst>
          </p:cNvPr>
          <p:cNvSpPr>
            <a:spLocks noGrp="1"/>
          </p:cNvSpPr>
          <p:nvPr>
            <p:ph idx="1"/>
          </p:nvPr>
        </p:nvSpPr>
        <p:spPr>
          <a:xfrm>
            <a:off x="1288064" y="2853879"/>
            <a:ext cx="9637776" cy="2714771"/>
          </a:xfrm>
        </p:spPr>
        <p:txBody>
          <a:bodyPr>
            <a:normAutofit/>
          </a:bodyPr>
          <a:lstStyle/>
          <a:p>
            <a:pPr marL="457200" indent="-457200">
              <a:buFont typeface="+mj-lt"/>
              <a:buAutoNum type="arabicPeriod"/>
            </a:pPr>
            <a:r>
              <a:rPr lang="en-US" sz="3200" dirty="0"/>
              <a:t>Too risky</a:t>
            </a:r>
          </a:p>
          <a:p>
            <a:pPr marL="457200" indent="-457200">
              <a:buFont typeface="+mj-lt"/>
              <a:buAutoNum type="arabicPeriod"/>
            </a:pPr>
            <a:r>
              <a:rPr lang="en-US" sz="3200" dirty="0"/>
              <a:t>Investing is only for rich folks</a:t>
            </a:r>
          </a:p>
          <a:p>
            <a:pPr marL="457200" indent="-457200">
              <a:buFont typeface="+mj-lt"/>
              <a:buAutoNum type="arabicPeriod"/>
            </a:pPr>
            <a:r>
              <a:rPr lang="en-US" sz="3200" dirty="0"/>
              <a:t>Invest in gold because it will always hold its value</a:t>
            </a:r>
          </a:p>
          <a:p>
            <a:pPr marL="457200" indent="-457200">
              <a:buFont typeface="+mj-lt"/>
              <a:buAutoNum type="arabicPeriod"/>
            </a:pPr>
            <a:r>
              <a:rPr lang="en-US" sz="3200" dirty="0"/>
              <a:t>Investing is a game of chance</a:t>
            </a:r>
          </a:p>
          <a:p>
            <a:pPr marL="457200" indent="-457200">
              <a:buFont typeface="+mj-lt"/>
              <a:buAutoNum type="arabicPeriod"/>
            </a:pPr>
            <a:endParaRPr lang="en-US" sz="3200" dirty="0"/>
          </a:p>
        </p:txBody>
      </p:sp>
      <p:sp>
        <p:nvSpPr>
          <p:cNvPr id="4" name="Slide Number Placeholder 3">
            <a:extLst>
              <a:ext uri="{FF2B5EF4-FFF2-40B4-BE49-F238E27FC236}">
                <a16:creationId xmlns:a16="http://schemas.microsoft.com/office/drawing/2014/main" id="{9F4D835C-3FDE-6D46-BFD9-2E500AEB0D52}"/>
              </a:ext>
            </a:extLst>
          </p:cNvPr>
          <p:cNvSpPr>
            <a:spLocks noGrp="1"/>
          </p:cNvSpPr>
          <p:nvPr>
            <p:ph type="sldNum" sz="quarter" idx="12"/>
          </p:nvPr>
        </p:nvSpPr>
        <p:spPr>
          <a:xfrm>
            <a:off x="8610600" y="6356350"/>
            <a:ext cx="2743200" cy="365125"/>
          </a:xfrm>
        </p:spPr>
        <p:txBody>
          <a:bodyPr>
            <a:normAutofit/>
          </a:bodyPr>
          <a:lstStyle/>
          <a:p>
            <a:pPr>
              <a:spcAft>
                <a:spcPts val="600"/>
              </a:spcAft>
            </a:pPr>
            <a:fld id="{E82A70C6-5276-8041-BE68-5BBD6B8C2727}" type="slidenum">
              <a:rPr lang="en-US" smtClean="0"/>
              <a:pPr>
                <a:spcAft>
                  <a:spcPts val="600"/>
                </a:spcAft>
              </a:pPr>
              <a:t>9</a:t>
            </a:fld>
            <a:endParaRPr lang="en-US"/>
          </a:p>
        </p:txBody>
      </p:sp>
    </p:spTree>
    <p:extLst>
      <p:ext uri="{BB962C8B-B14F-4D97-AF65-F5344CB8AC3E}">
        <p14:creationId xmlns:p14="http://schemas.microsoft.com/office/powerpoint/2010/main" val="2146548365"/>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TotalTime>
  <Words>910</Words>
  <Application>Microsoft Macintosh PowerPoint</Application>
  <PresentationFormat>Widescreen</PresentationFormat>
  <Paragraphs>61</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Times New Roman</vt:lpstr>
      <vt:lpstr>Office Theme</vt:lpstr>
      <vt:lpstr>How to Build Your True Net Worth</vt:lpstr>
      <vt:lpstr>PowerPoint Presentation</vt:lpstr>
      <vt:lpstr>PowerPoint Presentation</vt:lpstr>
      <vt:lpstr>PowerPoint Presentation</vt:lpstr>
      <vt:lpstr>Building Wealth Is Not Mysterious</vt:lpstr>
      <vt:lpstr>Is It Okay to Acquire Wealth?</vt:lpstr>
      <vt:lpstr>PowerPoint Presentation</vt:lpstr>
      <vt:lpstr>PowerPoint Presentation</vt:lpstr>
      <vt:lpstr>Demystifying the Myths</vt:lpstr>
      <vt:lpstr>Hypothetical Mutual Fund Growth of  $50 per Month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Sluka</dc:creator>
  <cp:lastModifiedBy>David Sluka</cp:lastModifiedBy>
  <cp:revision>17</cp:revision>
  <dcterms:created xsi:type="dcterms:W3CDTF">2021-08-16T01:47:59Z</dcterms:created>
  <dcterms:modified xsi:type="dcterms:W3CDTF">2021-08-16T04:23:03Z</dcterms:modified>
</cp:coreProperties>
</file>